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9" r:id="rId5"/>
    <p:sldId id="260" r:id="rId6"/>
    <p:sldId id="289" r:id="rId7"/>
    <p:sldId id="285" r:id="rId8"/>
    <p:sldId id="286" r:id="rId9"/>
    <p:sldId id="288" r:id="rId10"/>
    <p:sldId id="287" r:id="rId11"/>
    <p:sldId id="284" r:id="rId12"/>
    <p:sldId id="273" r:id="rId13"/>
    <p:sldId id="281" r:id="rId14"/>
    <p:sldId id="269" r:id="rId15"/>
    <p:sldId id="283" r:id="rId16"/>
    <p:sldId id="290" r:id="rId1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5CBFB5-D757-ECF7-97FD-F0F6B2A31F56}" v="337" dt="2020-10-12T08:33:02.9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9" d="100"/>
          <a:sy n="79" d="100"/>
        </p:scale>
        <p:origin x="120" y="7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EA33A-AA7B-44FD-BB6D-1D00114B04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0060489-AC94-4AEA-9E20-F272B2E195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9A3D9C1-CB8F-4151-9799-0C816406FA22}"/>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5" name="Footer Placeholder 4">
            <a:extLst>
              <a:ext uri="{FF2B5EF4-FFF2-40B4-BE49-F238E27FC236}">
                <a16:creationId xmlns:a16="http://schemas.microsoft.com/office/drawing/2014/main" id="{3708C87E-35DD-4AC6-8485-85DA0FF745A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9E532B-04F3-4966-B383-7A9BD39CBBA9}"/>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2004723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178A4-713C-460B-829F-BCD83F8EE67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8212CDD-4407-4281-98FE-89EC138F91F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D44948-55F7-4F62-B3A1-F7A0EAE7E870}"/>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5" name="Footer Placeholder 4">
            <a:extLst>
              <a:ext uri="{FF2B5EF4-FFF2-40B4-BE49-F238E27FC236}">
                <a16:creationId xmlns:a16="http://schemas.microsoft.com/office/drawing/2014/main" id="{0490D1F5-3C56-4E3A-A61D-9D8DA07662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599719-25EB-412A-8A2A-C06BCB633E2A}"/>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661402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82F8FE-A8D2-4AFA-91F0-817BC586595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60005F7-09CB-463B-BADD-075AB2B52EE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CB5CED-8E76-449A-8B76-9C7718D30EF9}"/>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5" name="Footer Placeholder 4">
            <a:extLst>
              <a:ext uri="{FF2B5EF4-FFF2-40B4-BE49-F238E27FC236}">
                <a16:creationId xmlns:a16="http://schemas.microsoft.com/office/drawing/2014/main" id="{1894CB31-B47F-4473-AF7C-CAF9C2F171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28462C-FFBD-450F-8D29-1A92B653EF08}"/>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3165276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2F3C0-D6FB-459E-A568-3FC27449132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657F46-5757-45B0-B4D6-DD08B432DF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7A9140-06CE-46BC-A28A-005D8CDB4EFE}"/>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5" name="Footer Placeholder 4">
            <a:extLst>
              <a:ext uri="{FF2B5EF4-FFF2-40B4-BE49-F238E27FC236}">
                <a16:creationId xmlns:a16="http://schemas.microsoft.com/office/drawing/2014/main" id="{4F154A5E-1AE3-4151-8310-4E09CA53B52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4887D6-C3DB-4D8A-B9A3-423D8F4D8E29}"/>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3059285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4471A-C519-415D-8B88-E7743E196D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EB710DA-44C2-476F-B74B-87A7DAED49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748C58-EAF2-4B65-B27C-62C4B7591877}"/>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5" name="Footer Placeholder 4">
            <a:extLst>
              <a:ext uri="{FF2B5EF4-FFF2-40B4-BE49-F238E27FC236}">
                <a16:creationId xmlns:a16="http://schemas.microsoft.com/office/drawing/2014/main" id="{F75E6590-8C32-468B-9264-E8FBB76AD33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F4D1319-B309-4684-8D1C-764576626763}"/>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1949571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14478-FCD0-4C28-BDF6-D99A1DFCE1A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7D30023-1421-422D-BA01-DC8439CBA87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32FBE13-820B-4C58-9FA0-C8A1F214464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EBE38FD-E62C-4B70-8168-83EB89FE1654}"/>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6" name="Footer Placeholder 5">
            <a:extLst>
              <a:ext uri="{FF2B5EF4-FFF2-40B4-BE49-F238E27FC236}">
                <a16:creationId xmlns:a16="http://schemas.microsoft.com/office/drawing/2014/main" id="{B41A5052-09E5-4396-B249-1C673955103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F6D7BEF-78F5-4E71-AE62-536606C6BF77}"/>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3832264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29464-DC1F-4F66-ACE3-D0703EE113D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58B3350-080A-4CB3-8C21-D9B030884A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F6AD88-E9DE-4A4D-8E95-8F6B3CA8156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E50E596-285C-4C5A-B1E3-9C4FFDEA6E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F954728-1515-4273-9755-D97100CD72D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91E006B-CEF0-43C3-98F4-1A47EE89E309}"/>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8" name="Footer Placeholder 7">
            <a:extLst>
              <a:ext uri="{FF2B5EF4-FFF2-40B4-BE49-F238E27FC236}">
                <a16:creationId xmlns:a16="http://schemas.microsoft.com/office/drawing/2014/main" id="{4F965800-DB24-45AF-A5C6-D8DD89268CC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6DFC236-1149-489D-BB43-1B2DEA6C3F06}"/>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649481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13509-328B-42FA-813F-A70E646534C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05FC2E2-9632-4BCB-8CC2-463346AF31EA}"/>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4" name="Footer Placeholder 3">
            <a:extLst>
              <a:ext uri="{FF2B5EF4-FFF2-40B4-BE49-F238E27FC236}">
                <a16:creationId xmlns:a16="http://schemas.microsoft.com/office/drawing/2014/main" id="{4837C10A-3516-4F1D-A7B8-58348526DF7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343A06B-FC49-4C86-9591-BA55F169D322}"/>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3924172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17A18B-1658-4083-8FA4-8A12AA7E58CE}"/>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3" name="Footer Placeholder 2">
            <a:extLst>
              <a:ext uri="{FF2B5EF4-FFF2-40B4-BE49-F238E27FC236}">
                <a16:creationId xmlns:a16="http://schemas.microsoft.com/office/drawing/2014/main" id="{C4E1855D-F647-4016-B59D-01B9113292F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A1AFC4F-4CFA-4094-BBA1-361F28D03C4C}"/>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101196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243DF-8814-43DC-84BD-56F961EC75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5460FF6-21B7-48F3-B839-137892CF5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83BF7EF-27B1-4461-A439-F848486D71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2776788-38C9-4E58-BA5C-62A910FC9A5A}"/>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6" name="Footer Placeholder 5">
            <a:extLst>
              <a:ext uri="{FF2B5EF4-FFF2-40B4-BE49-F238E27FC236}">
                <a16:creationId xmlns:a16="http://schemas.microsoft.com/office/drawing/2014/main" id="{EBFD41A5-D377-4B92-8240-0DB5EE76EBF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9D248BF-6CD1-4F95-A3A4-DA3C011EC143}"/>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828119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1B4AB-744F-42DF-9002-43BA5DB8E6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FE12027-E7EE-4F46-A04B-3BC969FFA6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25F42BA-1B76-43AC-A19A-B0C09F4A0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D1F535-8CF0-4AA8-8EC4-95CFB11170FB}"/>
              </a:ext>
            </a:extLst>
          </p:cNvPr>
          <p:cNvSpPr>
            <a:spLocks noGrp="1"/>
          </p:cNvSpPr>
          <p:nvPr>
            <p:ph type="dt" sz="half" idx="10"/>
          </p:nvPr>
        </p:nvSpPr>
        <p:spPr/>
        <p:txBody>
          <a:bodyPr/>
          <a:lstStyle/>
          <a:p>
            <a:fld id="{FA244A6B-2C65-436F-B974-90D722DEC87D}" type="datetimeFigureOut">
              <a:rPr lang="en-GB" smtClean="0"/>
              <a:t>13/10/2020</a:t>
            </a:fld>
            <a:endParaRPr lang="en-GB"/>
          </a:p>
        </p:txBody>
      </p:sp>
      <p:sp>
        <p:nvSpPr>
          <p:cNvPr id="6" name="Footer Placeholder 5">
            <a:extLst>
              <a:ext uri="{FF2B5EF4-FFF2-40B4-BE49-F238E27FC236}">
                <a16:creationId xmlns:a16="http://schemas.microsoft.com/office/drawing/2014/main" id="{DA070504-9403-47C4-A1D9-2C519D36143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3DDF05-8114-44B9-B314-69FAD997A690}"/>
              </a:ext>
            </a:extLst>
          </p:cNvPr>
          <p:cNvSpPr>
            <a:spLocks noGrp="1"/>
          </p:cNvSpPr>
          <p:nvPr>
            <p:ph type="sldNum" sz="quarter" idx="12"/>
          </p:nvPr>
        </p:nvSpPr>
        <p:spPr/>
        <p:txBody>
          <a:bodyPr/>
          <a:lstStyle/>
          <a:p>
            <a:fld id="{90278608-FE4A-473E-A713-35C8E8442615}" type="slidenum">
              <a:rPr lang="en-GB" smtClean="0"/>
              <a:t>‹#›</a:t>
            </a:fld>
            <a:endParaRPr lang="en-GB"/>
          </a:p>
        </p:txBody>
      </p:sp>
    </p:spTree>
    <p:extLst>
      <p:ext uri="{BB962C8B-B14F-4D97-AF65-F5344CB8AC3E}">
        <p14:creationId xmlns:p14="http://schemas.microsoft.com/office/powerpoint/2010/main" val="916234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EA1D7F-A565-459C-8D71-A42B5A9175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2FDD53-AD69-4B65-819E-A6C758C242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41C9619-A9AF-4194-91BD-2654BFBC83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244A6B-2C65-436F-B974-90D722DEC87D}" type="datetimeFigureOut">
              <a:rPr lang="en-GB" smtClean="0"/>
              <a:t>13/10/2020</a:t>
            </a:fld>
            <a:endParaRPr lang="en-GB"/>
          </a:p>
        </p:txBody>
      </p:sp>
      <p:sp>
        <p:nvSpPr>
          <p:cNvPr id="5" name="Footer Placeholder 4">
            <a:extLst>
              <a:ext uri="{FF2B5EF4-FFF2-40B4-BE49-F238E27FC236}">
                <a16:creationId xmlns:a16="http://schemas.microsoft.com/office/drawing/2014/main" id="{979C6196-135A-4739-BE7C-9E9228925D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EC91FE5-A83F-4D22-BA88-35C64949BE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278608-FE4A-473E-A713-35C8E8442615}" type="slidenum">
              <a:rPr lang="en-GB" smtClean="0"/>
              <a:t>‹#›</a:t>
            </a:fld>
            <a:endParaRPr lang="en-GB"/>
          </a:p>
        </p:txBody>
      </p:sp>
    </p:spTree>
    <p:extLst>
      <p:ext uri="{BB962C8B-B14F-4D97-AF65-F5344CB8AC3E}">
        <p14:creationId xmlns:p14="http://schemas.microsoft.com/office/powerpoint/2010/main" val="1060629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9.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28.png"/><Relationship Id="rId2" Type="http://schemas.openxmlformats.org/officeDocument/2006/relationships/image" Target="../media/image26.jp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2.jpg"/><Relationship Id="rId7" Type="http://schemas.openxmlformats.org/officeDocument/2006/relationships/image" Target="../media/image18.jpg"/><Relationship Id="rId12" Type="http://schemas.openxmlformats.org/officeDocument/2006/relationships/image" Target="../media/image27.jp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6.jpg"/><Relationship Id="rId11" Type="http://schemas.openxmlformats.org/officeDocument/2006/relationships/image" Target="../media/image26.jpg"/><Relationship Id="rId5" Type="http://schemas.openxmlformats.org/officeDocument/2006/relationships/image" Target="../media/image8.png"/><Relationship Id="rId10" Type="http://schemas.openxmlformats.org/officeDocument/2006/relationships/image" Target="../media/image24.jpg"/><Relationship Id="rId4" Type="http://schemas.openxmlformats.org/officeDocument/2006/relationships/image" Target="../media/image14.jpg"/><Relationship Id="rId9"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3697" y="500231"/>
            <a:ext cx="11257006" cy="6206768"/>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p:nvPr>
        </p:nvSpPr>
        <p:spPr>
          <a:xfrm>
            <a:off x="2728784" y="2960817"/>
            <a:ext cx="6216650" cy="721498"/>
          </a:xfrm>
        </p:spPr>
        <p:txBody>
          <a:bodyPr/>
          <a:lstStyle/>
          <a:p>
            <a:r>
              <a:rPr lang="en-GB" dirty="0"/>
              <a:t>What nutrients does a teenager need? </a:t>
            </a:r>
          </a:p>
        </p:txBody>
      </p:sp>
      <p:pic>
        <p:nvPicPr>
          <p:cNvPr id="1026" name="Picture 2" descr="Brelov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1100" y="1308100"/>
            <a:ext cx="3333750" cy="5048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1" descr="A picture containing drawing&#10;&#10;Description generated with very high confidence">
            <a:extLst>
              <a:ext uri="{FF2B5EF4-FFF2-40B4-BE49-F238E27FC236}">
                <a16:creationId xmlns:a16="http://schemas.microsoft.com/office/drawing/2014/main" id="{DEE8D196-0EF2-4006-8D4B-873B4ED13219}"/>
              </a:ext>
            </a:extLst>
          </p:cNvPr>
          <p:cNvPicPr>
            <a:picLocks noChangeAspect="1"/>
          </p:cNvPicPr>
          <p:nvPr/>
        </p:nvPicPr>
        <p:blipFill>
          <a:blip r:embed="rId3"/>
          <a:stretch>
            <a:fillRect/>
          </a:stretch>
        </p:blipFill>
        <p:spPr>
          <a:xfrm>
            <a:off x="10507941" y="5275502"/>
            <a:ext cx="901819" cy="901819"/>
          </a:xfrm>
          <a:prstGeom prst="rect">
            <a:avLst/>
          </a:prstGeom>
        </p:spPr>
      </p:pic>
      <p:pic>
        <p:nvPicPr>
          <p:cNvPr id="6" name="Picture 5">
            <a:extLst>
              <a:ext uri="{FF2B5EF4-FFF2-40B4-BE49-F238E27FC236}">
                <a16:creationId xmlns:a16="http://schemas.microsoft.com/office/drawing/2014/main" id="{D7D9A82C-670B-3944-80FA-AE152C7656B8}"/>
              </a:ext>
            </a:extLst>
          </p:cNvPr>
          <p:cNvPicPr/>
          <p:nvPr/>
        </p:nvPicPr>
        <p:blipFill>
          <a:blip r:embed="rId4">
            <a:alphaModFix/>
          </a:blip>
          <a:stretch>
            <a:fillRect/>
          </a:stretch>
        </p:blipFill>
        <p:spPr>
          <a:xfrm>
            <a:off x="9281296" y="5281864"/>
            <a:ext cx="1090402" cy="895457"/>
          </a:xfrm>
          <a:prstGeom prst="rect">
            <a:avLst/>
          </a:prstGeom>
        </p:spPr>
      </p:pic>
    </p:spTree>
    <p:extLst>
      <p:ext uri="{BB962C8B-B14F-4D97-AF65-F5344CB8AC3E}">
        <p14:creationId xmlns:p14="http://schemas.microsoft.com/office/powerpoint/2010/main" val="95579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046668-C9BF-40A6-9CB3-DF0D640FFF4A}"/>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a:xfrm>
            <a:off x="476055" y="2213663"/>
            <a:ext cx="6312179" cy="3600000"/>
          </a:xfrm>
        </p:spPr>
        <p:txBody>
          <a:bodyPr/>
          <a:lstStyle/>
          <a:p>
            <a:pPr marL="0" indent="0">
              <a:buNone/>
            </a:pPr>
            <a:r>
              <a:rPr lang="en-GB" sz="2000" dirty="0"/>
              <a:t>Calcium is important for strong bones. Vitamin D is needed for calcium to be absorbed from food.</a:t>
            </a:r>
          </a:p>
          <a:p>
            <a:pPr marL="0" indent="0">
              <a:buNone/>
            </a:pPr>
            <a:r>
              <a:rPr lang="en-GB" sz="2000" dirty="0"/>
              <a:t>Osteoporosis is a disease where bones become weak, brittle and break easily. It is caused by severe losses of calcium.</a:t>
            </a:r>
          </a:p>
          <a:p>
            <a:pPr marL="0" indent="0">
              <a:buNone/>
            </a:pPr>
            <a:r>
              <a:rPr lang="en-GB" sz="2000" dirty="0"/>
              <a:t>During childhood, adolescence and early adulthood, calcium and other substances are added to the bone. This makes it stronger.	</a:t>
            </a:r>
          </a:p>
          <a:p>
            <a:pPr marL="0" indent="0">
              <a:buNone/>
            </a:pPr>
            <a:r>
              <a:rPr lang="en-GB" sz="2000" dirty="0"/>
              <a:t>After the age of 30-35, bone loss begins. After the menopause women lose bone at an increased rate.</a:t>
            </a:r>
          </a:p>
          <a:p>
            <a:pPr marL="0" indent="0">
              <a:buNone/>
            </a:pPr>
            <a:endParaRPr lang="en-GB" dirty="0"/>
          </a:p>
        </p:txBody>
      </p:sp>
      <p:pic>
        <p:nvPicPr>
          <p:cNvPr id="2050" name="Picture 2" descr="C:\Users\AWhite\Downloads\shutterstock_64835597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1212" y="1924040"/>
            <a:ext cx="4512623" cy="30099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1" descr="A picture containing drawing&#10;&#10;Description generated with very high confidence">
            <a:extLst>
              <a:ext uri="{FF2B5EF4-FFF2-40B4-BE49-F238E27FC236}">
                <a16:creationId xmlns:a16="http://schemas.microsoft.com/office/drawing/2014/main" id="{ADF1F6D1-0743-44D8-9B65-E52468FA179B}"/>
              </a:ext>
            </a:extLst>
          </p:cNvPr>
          <p:cNvPicPr>
            <a:picLocks noChangeAspect="1"/>
          </p:cNvPicPr>
          <p:nvPr/>
        </p:nvPicPr>
        <p:blipFill>
          <a:blip r:embed="rId3"/>
          <a:stretch>
            <a:fillRect/>
          </a:stretch>
        </p:blipFill>
        <p:spPr>
          <a:xfrm>
            <a:off x="10507941" y="5275502"/>
            <a:ext cx="901819" cy="901819"/>
          </a:xfrm>
          <a:prstGeom prst="rect">
            <a:avLst/>
          </a:prstGeom>
        </p:spPr>
      </p:pic>
      <p:pic>
        <p:nvPicPr>
          <p:cNvPr id="7" name="Picture 6">
            <a:extLst>
              <a:ext uri="{FF2B5EF4-FFF2-40B4-BE49-F238E27FC236}">
                <a16:creationId xmlns:a16="http://schemas.microsoft.com/office/drawing/2014/main" id="{547BC37F-B5E8-40C0-B648-E582B28E7BDA}"/>
              </a:ext>
            </a:extLst>
          </p:cNvPr>
          <p:cNvPicPr/>
          <p:nvPr/>
        </p:nvPicPr>
        <p:blipFill>
          <a:blip r:embed="rId4">
            <a:alphaModFix/>
          </a:blip>
          <a:stretch>
            <a:fillRect/>
          </a:stretch>
        </p:blipFill>
        <p:spPr>
          <a:xfrm>
            <a:off x="9281296" y="5281864"/>
            <a:ext cx="1090402" cy="895457"/>
          </a:xfrm>
          <a:prstGeom prst="rect">
            <a:avLst/>
          </a:prstGeom>
        </p:spPr>
      </p:pic>
      <p:sp>
        <p:nvSpPr>
          <p:cNvPr id="8" name="Rectangle 7">
            <a:extLst>
              <a:ext uri="{FF2B5EF4-FFF2-40B4-BE49-F238E27FC236}">
                <a16:creationId xmlns:a16="http://schemas.microsoft.com/office/drawing/2014/main" id="{E6FCB1C1-263D-4811-969B-38F14BBB7230}"/>
              </a:ext>
            </a:extLst>
          </p:cNvPr>
          <p:cNvSpPr/>
          <p:nvPr/>
        </p:nvSpPr>
        <p:spPr>
          <a:xfrm>
            <a:off x="610814" y="1355270"/>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D0506E5C-A0B6-4978-81B0-C50CF2FB76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396558"/>
            <a:ext cx="1924360" cy="695437"/>
          </a:xfrm>
          <a:prstGeom prst="rect">
            <a:avLst/>
          </a:prstGeom>
        </p:spPr>
      </p:pic>
      <p:pic>
        <p:nvPicPr>
          <p:cNvPr id="12" name="Picture 11">
            <a:extLst>
              <a:ext uri="{FF2B5EF4-FFF2-40B4-BE49-F238E27FC236}">
                <a16:creationId xmlns:a16="http://schemas.microsoft.com/office/drawing/2014/main" id="{D36E17D8-46AD-4520-B230-6F2A9B873E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4777" y="568086"/>
            <a:ext cx="3413301" cy="828471"/>
          </a:xfrm>
          <a:prstGeom prst="rect">
            <a:avLst/>
          </a:prstGeom>
        </p:spPr>
      </p:pic>
    </p:spTree>
    <p:extLst>
      <p:ext uri="{BB962C8B-B14F-4D97-AF65-F5344CB8AC3E}">
        <p14:creationId xmlns:p14="http://schemas.microsoft.com/office/powerpoint/2010/main" val="120169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CC68B69-5FD6-4665-9ACF-F9A7865210AA}"/>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a:xfrm>
            <a:off x="388213" y="1341885"/>
            <a:ext cx="6502184" cy="3600000"/>
          </a:xfrm>
        </p:spPr>
        <p:txBody>
          <a:bodyPr/>
          <a:lstStyle/>
          <a:p>
            <a:pPr marL="0" indent="0">
              <a:buNone/>
            </a:pPr>
            <a:r>
              <a:rPr lang="en-GB" sz="2000" dirty="0"/>
              <a:t>Cancer occurs when abnormal cells in the body develop and increase rapidly. The abnormal cells can also spread to other parts of the body and multiply.</a:t>
            </a:r>
          </a:p>
          <a:p>
            <a:pPr marL="0" indent="0">
              <a:buNone/>
            </a:pPr>
            <a:r>
              <a:rPr lang="en-GB" sz="2000" dirty="0"/>
              <a:t>Cancer can occur in different parts of the body.</a:t>
            </a:r>
          </a:p>
          <a:p>
            <a:pPr marL="0" indent="0">
              <a:buNone/>
            </a:pPr>
            <a:r>
              <a:rPr lang="en-GB" sz="2000" dirty="0"/>
              <a:t>In the UK, the most common cancers in men are lung, prostate or bowel cancer. The most common cancers in women are lung, breast or bowel cancer.</a:t>
            </a:r>
          </a:p>
          <a:p>
            <a:pPr marL="0" indent="0">
              <a:buNone/>
            </a:pPr>
            <a:endParaRPr lang="en-GB" dirty="0"/>
          </a:p>
        </p:txBody>
      </p:sp>
      <p:sp>
        <p:nvSpPr>
          <p:cNvPr id="5" name="Subtitle 2">
            <a:extLst>
              <a:ext uri="{FF2B5EF4-FFF2-40B4-BE49-F238E27FC236}">
                <a16:creationId xmlns:a16="http://schemas.microsoft.com/office/drawing/2014/main" id="{B1752CC3-CDC1-4501-A524-B2EB4EE8CA98}"/>
              </a:ext>
            </a:extLst>
          </p:cNvPr>
          <p:cNvSpPr txBox="1">
            <a:spLocks/>
          </p:cNvSpPr>
          <p:nvPr/>
        </p:nvSpPr>
        <p:spPr>
          <a:xfrm>
            <a:off x="6890397" y="3716115"/>
            <a:ext cx="5000506" cy="2939142"/>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ct val="0"/>
              </a:spcBef>
            </a:pPr>
            <a:r>
              <a:rPr lang="en-GB" altLang="en-US" sz="2200" dirty="0"/>
              <a:t>The World Cancer Research Fund has released nine cancer prevention recommendations.</a:t>
            </a:r>
          </a:p>
          <a:p>
            <a:pPr marL="457200" indent="-457200">
              <a:spcBef>
                <a:spcPct val="0"/>
              </a:spcBef>
              <a:buFont typeface="+mj-lt"/>
              <a:buAutoNum type="arabicPeriod"/>
            </a:pPr>
            <a:endParaRPr lang="en-GB" altLang="en-US" sz="2200" dirty="0"/>
          </a:p>
          <a:p>
            <a:pPr marL="457200" indent="-457200">
              <a:spcBef>
                <a:spcPct val="0"/>
              </a:spcBef>
              <a:buFont typeface="+mj-lt"/>
              <a:buAutoNum type="arabicPeriod"/>
            </a:pPr>
            <a:r>
              <a:rPr lang="en-GB" altLang="en-US" sz="2200" dirty="0"/>
              <a:t>Be a healthy weight.</a:t>
            </a:r>
          </a:p>
          <a:p>
            <a:pPr marL="457200" indent="-457200">
              <a:spcBef>
                <a:spcPct val="0"/>
              </a:spcBef>
              <a:buFont typeface="+mj-lt"/>
              <a:buAutoNum type="arabicPeriod"/>
            </a:pPr>
            <a:r>
              <a:rPr lang="en-GB" altLang="en-US" sz="2200" dirty="0"/>
              <a:t>Move more.</a:t>
            </a:r>
          </a:p>
          <a:p>
            <a:pPr marL="457200" indent="-457200">
              <a:spcBef>
                <a:spcPct val="0"/>
              </a:spcBef>
              <a:buFont typeface="+mj-lt"/>
              <a:buAutoNum type="arabicPeriod"/>
            </a:pPr>
            <a:r>
              <a:rPr lang="en-GB" altLang="en-US" sz="2200" dirty="0"/>
              <a:t>Avoid high-calorie foods and drinks.</a:t>
            </a:r>
          </a:p>
          <a:p>
            <a:pPr marL="457200" indent="-457200">
              <a:spcBef>
                <a:spcPct val="0"/>
              </a:spcBef>
              <a:buFont typeface="+mj-lt"/>
              <a:buAutoNum type="arabicPeriod"/>
            </a:pPr>
            <a:r>
              <a:rPr lang="en-GB" altLang="en-US" sz="2200" dirty="0"/>
              <a:t>Enjoy more grains, veg, fruit and barley.</a:t>
            </a:r>
          </a:p>
          <a:p>
            <a:pPr marL="457200" indent="-457200">
              <a:spcBef>
                <a:spcPct val="0"/>
              </a:spcBef>
              <a:buFont typeface="+mj-lt"/>
              <a:buAutoNum type="arabicPeriod"/>
            </a:pPr>
            <a:r>
              <a:rPr lang="en-GB" altLang="en-US" sz="2200" dirty="0"/>
              <a:t>Limit intake of red meat and avoid processed meat.</a:t>
            </a:r>
          </a:p>
          <a:p>
            <a:pPr marL="457200" indent="-457200">
              <a:spcBef>
                <a:spcPct val="0"/>
              </a:spcBef>
              <a:buFont typeface="+mj-lt"/>
              <a:buAutoNum type="arabicPeriod"/>
            </a:pPr>
            <a:r>
              <a:rPr lang="en-GB" altLang="en-US" sz="2200" dirty="0"/>
              <a:t>Don’t drink alcohol.</a:t>
            </a:r>
          </a:p>
          <a:p>
            <a:pPr marL="457200" indent="-457200">
              <a:spcBef>
                <a:spcPct val="0"/>
              </a:spcBef>
              <a:buFont typeface="+mj-lt"/>
              <a:buAutoNum type="arabicPeriod"/>
            </a:pPr>
            <a:r>
              <a:rPr lang="en-GB" altLang="en-US" sz="2200" dirty="0"/>
              <a:t>Eat less salt.</a:t>
            </a:r>
          </a:p>
          <a:p>
            <a:pPr marL="457200" indent="-457200">
              <a:spcBef>
                <a:spcPct val="0"/>
              </a:spcBef>
              <a:buFont typeface="+mj-lt"/>
              <a:buAutoNum type="arabicPeriod"/>
            </a:pPr>
            <a:r>
              <a:rPr lang="en-GB" altLang="en-US" sz="2200" dirty="0"/>
              <a:t>Don’t rely on supplements.</a:t>
            </a:r>
          </a:p>
          <a:p>
            <a:pPr marL="457200" indent="-457200">
              <a:spcBef>
                <a:spcPct val="0"/>
              </a:spcBef>
              <a:buFont typeface="+mj-lt"/>
              <a:buAutoNum type="arabicPeriod"/>
            </a:pPr>
            <a:r>
              <a:rPr lang="en-GB" altLang="en-US" sz="2000" dirty="0"/>
              <a:t>Breastfeed your baby.</a:t>
            </a:r>
          </a:p>
          <a:p>
            <a:endParaRPr lang="en-GB" dirty="0"/>
          </a:p>
        </p:txBody>
      </p:sp>
      <p:pic>
        <p:nvPicPr>
          <p:cNvPr id="7" name="Picture 6">
            <a:extLst>
              <a:ext uri="{FF2B5EF4-FFF2-40B4-BE49-F238E27FC236}">
                <a16:creationId xmlns:a16="http://schemas.microsoft.com/office/drawing/2014/main" id="{BF63C6E0-CADA-41BF-85A1-43A1E69F4A2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61670" y="456764"/>
            <a:ext cx="3962981" cy="2972236"/>
          </a:xfrm>
          <a:prstGeom prst="rect">
            <a:avLst/>
          </a:prstGeom>
          <a:ln>
            <a:noFill/>
          </a:ln>
          <a:effectLst>
            <a:outerShdw blurRad="292100" dist="139700" dir="2700000" algn="tl" rotWithShape="0">
              <a:srgbClr val="333333">
                <a:alpha val="65000"/>
              </a:srgbClr>
            </a:outerShdw>
          </a:effectLst>
        </p:spPr>
      </p:pic>
      <p:sp>
        <p:nvSpPr>
          <p:cNvPr id="8" name="Text Placeholder 2">
            <a:extLst>
              <a:ext uri="{FF2B5EF4-FFF2-40B4-BE49-F238E27FC236}">
                <a16:creationId xmlns:a16="http://schemas.microsoft.com/office/drawing/2014/main" id="{A3379AA9-222A-4A68-9E1F-08858DD82891}"/>
              </a:ext>
            </a:extLst>
          </p:cNvPr>
          <p:cNvSpPr txBox="1">
            <a:spLocks/>
          </p:cNvSpPr>
          <p:nvPr/>
        </p:nvSpPr>
        <p:spPr>
          <a:xfrm>
            <a:off x="894397" y="3647331"/>
            <a:ext cx="5736625" cy="3240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None/>
            </a:pPr>
            <a:r>
              <a:rPr lang="en-GB" altLang="en-US" sz="1800" dirty="0">
                <a:latin typeface="Arial" panose="020B0604020202020204" pitchFamily="34" charset="0"/>
                <a:cs typeface="Arial" panose="020B0604020202020204" pitchFamily="34" charset="0"/>
              </a:rPr>
              <a:t>A wide variety of factors are involved in the development of cancer, including:</a:t>
            </a:r>
          </a:p>
          <a:p>
            <a:pPr>
              <a:spcBef>
                <a:spcPct val="0"/>
              </a:spcBef>
            </a:pPr>
            <a:endParaRPr lang="en-GB" altLang="en-US" sz="1800" dirty="0">
              <a:latin typeface="Arial" panose="020B0604020202020204" pitchFamily="34" charset="0"/>
              <a:cs typeface="Arial" panose="020B0604020202020204" pitchFamily="34" charset="0"/>
            </a:endParaRPr>
          </a:p>
          <a:p>
            <a:pPr marL="342900" indent="-342900">
              <a:spcBef>
                <a:spcPct val="0"/>
              </a:spcBef>
            </a:pPr>
            <a:r>
              <a:rPr lang="en-GB" altLang="en-US" sz="1800" dirty="0">
                <a:latin typeface="Arial" panose="020B0604020202020204" pitchFamily="34" charset="0"/>
                <a:cs typeface="Arial" panose="020B0604020202020204" pitchFamily="34" charset="0"/>
              </a:rPr>
              <a:t>age;</a:t>
            </a:r>
          </a:p>
          <a:p>
            <a:pPr marL="342900" indent="-342900">
              <a:spcBef>
                <a:spcPct val="0"/>
              </a:spcBef>
            </a:pPr>
            <a:endParaRPr lang="en-GB" altLang="en-US" sz="1800" dirty="0">
              <a:latin typeface="Arial" panose="020B0604020202020204" pitchFamily="34" charset="0"/>
              <a:cs typeface="Arial" panose="020B0604020202020204" pitchFamily="34" charset="0"/>
            </a:endParaRPr>
          </a:p>
          <a:p>
            <a:pPr marL="342900" indent="-342900">
              <a:spcBef>
                <a:spcPct val="0"/>
              </a:spcBef>
            </a:pPr>
            <a:r>
              <a:rPr lang="en-GB" altLang="en-US" sz="1800" dirty="0">
                <a:latin typeface="Arial" panose="020B0604020202020204" pitchFamily="34" charset="0"/>
                <a:cs typeface="Arial" panose="020B0604020202020204" pitchFamily="34" charset="0"/>
              </a:rPr>
              <a:t>genetics;</a:t>
            </a:r>
          </a:p>
          <a:p>
            <a:pPr marL="342900" indent="-342900">
              <a:spcBef>
                <a:spcPct val="0"/>
              </a:spcBef>
            </a:pPr>
            <a:endParaRPr lang="en-GB" altLang="en-US" sz="1800" dirty="0">
              <a:latin typeface="Arial" panose="020B0604020202020204" pitchFamily="34" charset="0"/>
              <a:cs typeface="Arial" panose="020B0604020202020204" pitchFamily="34" charset="0"/>
            </a:endParaRPr>
          </a:p>
          <a:p>
            <a:pPr marL="342900" indent="-342900">
              <a:spcBef>
                <a:spcPct val="0"/>
              </a:spcBef>
            </a:pPr>
            <a:r>
              <a:rPr lang="en-GB" altLang="en-US" sz="1800" dirty="0">
                <a:latin typeface="Arial" panose="020B0604020202020204" pitchFamily="34" charset="0"/>
                <a:cs typeface="Arial" panose="020B0604020202020204" pitchFamily="34" charset="0"/>
              </a:rPr>
              <a:t>environment;</a:t>
            </a:r>
          </a:p>
          <a:p>
            <a:pPr marL="342900" indent="-342900">
              <a:spcBef>
                <a:spcPct val="0"/>
              </a:spcBef>
            </a:pPr>
            <a:endParaRPr lang="en-GB" altLang="en-US" sz="1800" dirty="0">
              <a:latin typeface="Arial" panose="020B0604020202020204" pitchFamily="34" charset="0"/>
              <a:cs typeface="Arial" panose="020B0604020202020204" pitchFamily="34" charset="0"/>
            </a:endParaRPr>
          </a:p>
          <a:p>
            <a:pPr marL="342900" indent="-342900">
              <a:spcBef>
                <a:spcPct val="0"/>
              </a:spcBef>
            </a:pPr>
            <a:r>
              <a:rPr lang="en-GB" altLang="en-US" sz="1800" dirty="0">
                <a:latin typeface="Arial" panose="020B0604020202020204" pitchFamily="34" charset="0"/>
                <a:cs typeface="Arial" panose="020B0604020202020204" pitchFamily="34" charset="0"/>
              </a:rPr>
              <a:t>hormones;</a:t>
            </a:r>
          </a:p>
          <a:p>
            <a:pPr marL="342900" indent="-342900">
              <a:spcBef>
                <a:spcPct val="0"/>
              </a:spcBef>
            </a:pPr>
            <a:endParaRPr lang="en-GB" altLang="en-US" sz="1800" dirty="0">
              <a:latin typeface="Arial" panose="020B0604020202020204" pitchFamily="34" charset="0"/>
              <a:cs typeface="Arial" panose="020B0604020202020204" pitchFamily="34" charset="0"/>
            </a:endParaRPr>
          </a:p>
          <a:p>
            <a:pPr marL="342900" indent="-342900">
              <a:spcBef>
                <a:spcPct val="0"/>
              </a:spcBef>
            </a:pPr>
            <a:r>
              <a:rPr lang="en-GB" altLang="en-US" sz="1800" dirty="0">
                <a:latin typeface="Arial" panose="020B0604020202020204" pitchFamily="34" charset="0"/>
                <a:cs typeface="Arial" panose="020B0604020202020204" pitchFamily="34" charset="0"/>
              </a:rPr>
              <a:t>infections.</a:t>
            </a:r>
            <a:endParaRPr lang="en-GB" sz="2400" dirty="0"/>
          </a:p>
        </p:txBody>
      </p:sp>
      <p:pic>
        <p:nvPicPr>
          <p:cNvPr id="10" name="Picture 31" descr="A picture containing drawing&#10;&#10;Description generated with very high confidence">
            <a:extLst>
              <a:ext uri="{FF2B5EF4-FFF2-40B4-BE49-F238E27FC236}">
                <a16:creationId xmlns:a16="http://schemas.microsoft.com/office/drawing/2014/main" id="{D9B1472D-C9DE-42FE-AA63-09E708693100}"/>
              </a:ext>
            </a:extLst>
          </p:cNvPr>
          <p:cNvPicPr>
            <a:picLocks noChangeAspect="1"/>
          </p:cNvPicPr>
          <p:nvPr/>
        </p:nvPicPr>
        <p:blipFill>
          <a:blip r:embed="rId3"/>
          <a:stretch>
            <a:fillRect/>
          </a:stretch>
        </p:blipFill>
        <p:spPr>
          <a:xfrm>
            <a:off x="5952263" y="5324489"/>
            <a:ext cx="901819" cy="901819"/>
          </a:xfrm>
          <a:prstGeom prst="rect">
            <a:avLst/>
          </a:prstGeom>
        </p:spPr>
      </p:pic>
      <p:pic>
        <p:nvPicPr>
          <p:cNvPr id="11" name="Picture 10">
            <a:extLst>
              <a:ext uri="{FF2B5EF4-FFF2-40B4-BE49-F238E27FC236}">
                <a16:creationId xmlns:a16="http://schemas.microsoft.com/office/drawing/2014/main" id="{4A927358-25D0-43C1-8D07-CCBCC6A5C1D9}"/>
              </a:ext>
            </a:extLst>
          </p:cNvPr>
          <p:cNvPicPr/>
          <p:nvPr/>
        </p:nvPicPr>
        <p:blipFill>
          <a:blip r:embed="rId4">
            <a:alphaModFix/>
          </a:blip>
          <a:stretch>
            <a:fillRect/>
          </a:stretch>
        </p:blipFill>
        <p:spPr>
          <a:xfrm>
            <a:off x="4725618" y="5330851"/>
            <a:ext cx="1090402" cy="895457"/>
          </a:xfrm>
          <a:prstGeom prst="rect">
            <a:avLst/>
          </a:prstGeom>
        </p:spPr>
      </p:pic>
      <p:sp>
        <p:nvSpPr>
          <p:cNvPr id="12" name="Rectangle 11">
            <a:extLst>
              <a:ext uri="{FF2B5EF4-FFF2-40B4-BE49-F238E27FC236}">
                <a16:creationId xmlns:a16="http://schemas.microsoft.com/office/drawing/2014/main" id="{15A366B4-5647-4D95-B3FA-AF0DA3E2D137}"/>
              </a:ext>
            </a:extLst>
          </p:cNvPr>
          <p:cNvSpPr/>
          <p:nvPr/>
        </p:nvSpPr>
        <p:spPr>
          <a:xfrm>
            <a:off x="610814" y="620484"/>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9D6F3C7E-CD55-4B23-A2BB-F5DC9A4CD3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661772"/>
            <a:ext cx="1924360" cy="695437"/>
          </a:xfrm>
          <a:prstGeom prst="rect">
            <a:avLst/>
          </a:prstGeom>
        </p:spPr>
      </p:pic>
      <p:sp>
        <p:nvSpPr>
          <p:cNvPr id="14" name="Rectangle 13">
            <a:extLst>
              <a:ext uri="{FF2B5EF4-FFF2-40B4-BE49-F238E27FC236}">
                <a16:creationId xmlns:a16="http://schemas.microsoft.com/office/drawing/2014/main" id="{44F4DC7E-B93D-4F07-B0C1-1EF374BA187A}"/>
              </a:ext>
            </a:extLst>
          </p:cNvPr>
          <p:cNvSpPr/>
          <p:nvPr/>
        </p:nvSpPr>
        <p:spPr>
          <a:xfrm>
            <a:off x="9905779" y="2819247"/>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28D81ADE-FDB7-430C-AD25-80D542C5D5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66682" y="2979122"/>
            <a:ext cx="1828800" cy="485775"/>
          </a:xfrm>
          <a:prstGeom prst="rect">
            <a:avLst/>
          </a:prstGeom>
        </p:spPr>
      </p:pic>
      <p:pic>
        <p:nvPicPr>
          <p:cNvPr id="17" name="Picture 16">
            <a:extLst>
              <a:ext uri="{FF2B5EF4-FFF2-40B4-BE49-F238E27FC236}">
                <a16:creationId xmlns:a16="http://schemas.microsoft.com/office/drawing/2014/main" id="{7B3870AE-DA01-4A9C-861F-98B15C177D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30331" y="443758"/>
            <a:ext cx="2146811" cy="834871"/>
          </a:xfrm>
          <a:prstGeom prst="rect">
            <a:avLst/>
          </a:prstGeom>
        </p:spPr>
      </p:pic>
    </p:spTree>
    <p:extLst>
      <p:ext uri="{BB962C8B-B14F-4D97-AF65-F5344CB8AC3E}">
        <p14:creationId xmlns:p14="http://schemas.microsoft.com/office/powerpoint/2010/main" val="3668335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B9CE61-C815-435F-87AC-D072520F33D6}"/>
              </a:ext>
            </a:extLst>
          </p:cNvPr>
          <p:cNvSpPr/>
          <p:nvPr/>
        </p:nvSpPr>
        <p:spPr>
          <a:xfrm>
            <a:off x="187732" y="197965"/>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a:xfrm>
            <a:off x="504497" y="1796527"/>
            <a:ext cx="7119701" cy="3600000"/>
          </a:xfrm>
        </p:spPr>
        <p:txBody>
          <a:bodyPr>
            <a:normAutofit lnSpcReduction="10000"/>
          </a:bodyPr>
          <a:lstStyle/>
          <a:p>
            <a:pPr marL="0" indent="0">
              <a:buNone/>
            </a:pPr>
            <a:r>
              <a:rPr lang="en-GB" sz="2000" dirty="0"/>
              <a:t>The mineral iron is vital for making red blood cells. Iron from the diet forms haemoglobin, which carries oxygen in the blood.</a:t>
            </a:r>
          </a:p>
          <a:p>
            <a:pPr marL="0" indent="0">
              <a:buNone/>
            </a:pPr>
            <a:r>
              <a:rPr lang="en-GB" sz="2000" dirty="0"/>
              <a:t>	</a:t>
            </a:r>
          </a:p>
          <a:p>
            <a:pPr marL="0" indent="0">
              <a:buNone/>
            </a:pPr>
            <a:r>
              <a:rPr lang="en-GB" sz="2000" dirty="0"/>
              <a:t>If the body’s store of iron is low and there is too little iron in the diet, the symptoms of iron deficiency anaemia will start to develop. This is particularly common in young women who have higher iron requirements due to their menstrual cycle.</a:t>
            </a:r>
          </a:p>
          <a:p>
            <a:pPr marL="0" indent="0">
              <a:buNone/>
            </a:pPr>
            <a:endParaRPr lang="en-GB" sz="2000" dirty="0"/>
          </a:p>
          <a:p>
            <a:pPr marL="0" indent="0">
              <a:buNone/>
            </a:pPr>
            <a:r>
              <a:rPr lang="en-GB" sz="2000" dirty="0"/>
              <a:t>Iron from animal sources is generally more easily absorbed than iron from plant sources. Vitamin C increases absorption of iron from plant sources.</a:t>
            </a:r>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5324" y="1796527"/>
            <a:ext cx="2722179" cy="204163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7316" y="4070890"/>
            <a:ext cx="3058194" cy="2039815"/>
          </a:xfrm>
          <a:prstGeom prst="rect">
            <a:avLst/>
          </a:prstGeom>
        </p:spPr>
      </p:pic>
      <p:pic>
        <p:nvPicPr>
          <p:cNvPr id="7" name="Picture 31" descr="A picture containing drawing&#10;&#10;Description generated with very high confidence">
            <a:extLst>
              <a:ext uri="{FF2B5EF4-FFF2-40B4-BE49-F238E27FC236}">
                <a16:creationId xmlns:a16="http://schemas.microsoft.com/office/drawing/2014/main" id="{2A208EC6-38B3-4C0B-ADA4-A0D0AC6D8EA3}"/>
              </a:ext>
            </a:extLst>
          </p:cNvPr>
          <p:cNvPicPr>
            <a:picLocks noChangeAspect="1"/>
          </p:cNvPicPr>
          <p:nvPr/>
        </p:nvPicPr>
        <p:blipFill>
          <a:blip r:embed="rId4"/>
          <a:stretch>
            <a:fillRect/>
          </a:stretch>
        </p:blipFill>
        <p:spPr>
          <a:xfrm>
            <a:off x="2131363" y="5357147"/>
            <a:ext cx="901819" cy="901819"/>
          </a:xfrm>
          <a:prstGeom prst="rect">
            <a:avLst/>
          </a:prstGeom>
        </p:spPr>
      </p:pic>
      <p:pic>
        <p:nvPicPr>
          <p:cNvPr id="8" name="Picture 7">
            <a:extLst>
              <a:ext uri="{FF2B5EF4-FFF2-40B4-BE49-F238E27FC236}">
                <a16:creationId xmlns:a16="http://schemas.microsoft.com/office/drawing/2014/main" id="{3503B15D-8BC5-41BD-B653-BF747E942EAC}"/>
              </a:ext>
            </a:extLst>
          </p:cNvPr>
          <p:cNvPicPr/>
          <p:nvPr/>
        </p:nvPicPr>
        <p:blipFill>
          <a:blip r:embed="rId5">
            <a:alphaModFix/>
          </a:blip>
          <a:stretch>
            <a:fillRect/>
          </a:stretch>
        </p:blipFill>
        <p:spPr>
          <a:xfrm>
            <a:off x="904718" y="5363509"/>
            <a:ext cx="1090402" cy="895457"/>
          </a:xfrm>
          <a:prstGeom prst="rect">
            <a:avLst/>
          </a:prstGeom>
        </p:spPr>
      </p:pic>
      <p:sp>
        <p:nvSpPr>
          <p:cNvPr id="9" name="Rectangle 8">
            <a:extLst>
              <a:ext uri="{FF2B5EF4-FFF2-40B4-BE49-F238E27FC236}">
                <a16:creationId xmlns:a16="http://schemas.microsoft.com/office/drawing/2014/main" id="{259267CB-20A7-45C8-9A62-3AAFC866FEF7}"/>
              </a:ext>
            </a:extLst>
          </p:cNvPr>
          <p:cNvSpPr/>
          <p:nvPr/>
        </p:nvSpPr>
        <p:spPr>
          <a:xfrm>
            <a:off x="610814" y="996041"/>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862D8ACB-0533-4FDB-B53F-EE1E79B3DE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814" y="1037329"/>
            <a:ext cx="1924360" cy="695437"/>
          </a:xfrm>
          <a:prstGeom prst="rect">
            <a:avLst/>
          </a:prstGeom>
        </p:spPr>
      </p:pic>
      <p:pic>
        <p:nvPicPr>
          <p:cNvPr id="12" name="Picture 11">
            <a:extLst>
              <a:ext uri="{FF2B5EF4-FFF2-40B4-BE49-F238E27FC236}">
                <a16:creationId xmlns:a16="http://schemas.microsoft.com/office/drawing/2014/main" id="{A79F20A2-4F8B-4F7B-AC20-24369252EF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4346" y="467363"/>
            <a:ext cx="2930813" cy="997291"/>
          </a:xfrm>
          <a:prstGeom prst="rect">
            <a:avLst/>
          </a:prstGeom>
        </p:spPr>
      </p:pic>
    </p:spTree>
    <p:extLst>
      <p:ext uri="{BB962C8B-B14F-4D97-AF65-F5344CB8AC3E}">
        <p14:creationId xmlns:p14="http://schemas.microsoft.com/office/powerpoint/2010/main" val="359058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A9C2DD5-922E-46A9-B027-815D16319A9C}"/>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DB31F07F-20C9-4DC4-9D11-877C2755447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3497" y="1040924"/>
            <a:ext cx="7400925" cy="495300"/>
          </a:xfrm>
        </p:spPr>
      </p:pic>
      <p:pic>
        <p:nvPicPr>
          <p:cNvPr id="8" name="Content Placeholder 4">
            <a:extLst>
              <a:ext uri="{FF2B5EF4-FFF2-40B4-BE49-F238E27FC236}">
                <a16:creationId xmlns:a16="http://schemas.microsoft.com/office/drawing/2014/main" id="{569A57A2-00B5-4259-B97B-DAC8CC4903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6041" y="2359433"/>
            <a:ext cx="1690360" cy="1126906"/>
          </a:xfrm>
          <a:prstGeom prst="rect">
            <a:avLst/>
          </a:prstGeom>
        </p:spPr>
      </p:pic>
      <p:pic>
        <p:nvPicPr>
          <p:cNvPr id="9" name="Content Placeholder 4">
            <a:extLst>
              <a:ext uri="{FF2B5EF4-FFF2-40B4-BE49-F238E27FC236}">
                <a16:creationId xmlns:a16="http://schemas.microsoft.com/office/drawing/2014/main" id="{B5C27D51-FF23-4899-A438-CBF009F4C6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0883" y="3042978"/>
            <a:ext cx="1459093" cy="2157266"/>
          </a:xfrm>
          <a:prstGeom prst="rect">
            <a:avLst/>
          </a:prstGeom>
        </p:spPr>
      </p:pic>
      <p:pic>
        <p:nvPicPr>
          <p:cNvPr id="7" name="Content Placeholder 4">
            <a:extLst>
              <a:ext uri="{FF2B5EF4-FFF2-40B4-BE49-F238E27FC236}">
                <a16:creationId xmlns:a16="http://schemas.microsoft.com/office/drawing/2014/main" id="{F80775BC-348A-487F-8506-37BA20A7F2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942" y="2374495"/>
            <a:ext cx="2095759" cy="1096781"/>
          </a:xfrm>
          <a:prstGeom prst="rect">
            <a:avLst/>
          </a:prstGeom>
        </p:spPr>
      </p:pic>
      <p:pic>
        <p:nvPicPr>
          <p:cNvPr id="10" name="Content Placeholder 4">
            <a:extLst>
              <a:ext uri="{FF2B5EF4-FFF2-40B4-BE49-F238E27FC236}">
                <a16:creationId xmlns:a16="http://schemas.microsoft.com/office/drawing/2014/main" id="{C7EBD5EA-4323-4115-81E5-E32E14B01F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5495" y="3276568"/>
            <a:ext cx="2152128" cy="1384808"/>
          </a:xfrm>
          <a:prstGeom prst="rect">
            <a:avLst/>
          </a:prstGeom>
        </p:spPr>
      </p:pic>
      <p:pic>
        <p:nvPicPr>
          <p:cNvPr id="11" name="Picture 10">
            <a:extLst>
              <a:ext uri="{FF2B5EF4-FFF2-40B4-BE49-F238E27FC236}">
                <a16:creationId xmlns:a16="http://schemas.microsoft.com/office/drawing/2014/main" id="{3645DAA0-4089-4CF1-96C2-F7595E02D9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6507" y="4964555"/>
            <a:ext cx="2216903" cy="1315112"/>
          </a:xfrm>
          <a:prstGeom prst="rect">
            <a:avLst/>
          </a:prstGeom>
        </p:spPr>
      </p:pic>
      <p:pic>
        <p:nvPicPr>
          <p:cNvPr id="12" name="Picture 11">
            <a:extLst>
              <a:ext uri="{FF2B5EF4-FFF2-40B4-BE49-F238E27FC236}">
                <a16:creationId xmlns:a16="http://schemas.microsoft.com/office/drawing/2014/main" id="{14C4FDC8-0D53-4ED8-8A5B-CFEA238FE8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097005" y="3292706"/>
            <a:ext cx="2216903" cy="1329522"/>
          </a:xfrm>
          <a:prstGeom prst="rect">
            <a:avLst/>
          </a:prstGeom>
          <a:ln>
            <a:noFill/>
          </a:ln>
          <a:effectLst>
            <a:outerShdw blurRad="292100" dist="139700" dir="2700000" algn="tl" rotWithShape="0">
              <a:srgbClr val="333333">
                <a:alpha val="65000"/>
              </a:srgbClr>
            </a:outerShdw>
          </a:effectLst>
        </p:spPr>
      </p:pic>
      <p:pic>
        <p:nvPicPr>
          <p:cNvPr id="13" name="Picture 2" descr="C:\Users\AWhite\Downloads\shutterstock_648355975.jpg">
            <a:extLst>
              <a:ext uri="{FF2B5EF4-FFF2-40B4-BE49-F238E27FC236}">
                <a16:creationId xmlns:a16="http://schemas.microsoft.com/office/drawing/2014/main" id="{62066EA3-7880-42A4-A44E-DF009AF094B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87224" y="4661376"/>
            <a:ext cx="1411930" cy="94175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0FCDBE39-4674-4E30-8B2D-9AE56A1D3A4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316392" y="4432268"/>
            <a:ext cx="1846411" cy="1384808"/>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id="{CA5FB679-53F5-4D2A-A6A9-DF4C0B9938D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99154" y="5145460"/>
            <a:ext cx="1585660" cy="1189245"/>
          </a:xfrm>
          <a:prstGeom prst="rect">
            <a:avLst/>
          </a:prstGeom>
        </p:spPr>
      </p:pic>
      <p:pic>
        <p:nvPicPr>
          <p:cNvPr id="16" name="Picture 15">
            <a:extLst>
              <a:ext uri="{FF2B5EF4-FFF2-40B4-BE49-F238E27FC236}">
                <a16:creationId xmlns:a16="http://schemas.microsoft.com/office/drawing/2014/main" id="{9CC98026-0DBF-4EA8-AB82-4BE3D499CA1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74122" y="4922520"/>
            <a:ext cx="1781387" cy="1188185"/>
          </a:xfrm>
          <a:prstGeom prst="rect">
            <a:avLst/>
          </a:prstGeom>
        </p:spPr>
      </p:pic>
      <p:sp>
        <p:nvSpPr>
          <p:cNvPr id="17" name="TextBox 16">
            <a:extLst>
              <a:ext uri="{FF2B5EF4-FFF2-40B4-BE49-F238E27FC236}">
                <a16:creationId xmlns:a16="http://schemas.microsoft.com/office/drawing/2014/main" id="{20A8196E-C0C1-4DD8-BB11-FD4BE9058BDA}"/>
              </a:ext>
            </a:extLst>
          </p:cNvPr>
          <p:cNvSpPr txBox="1"/>
          <p:nvPr/>
        </p:nvSpPr>
        <p:spPr>
          <a:xfrm>
            <a:off x="5662982" y="1798320"/>
            <a:ext cx="6027379" cy="1077218"/>
          </a:xfrm>
          <a:prstGeom prst="rect">
            <a:avLst/>
          </a:prstGeom>
          <a:noFill/>
        </p:spPr>
        <p:txBody>
          <a:bodyPr wrap="square" rtlCol="0">
            <a:spAutoFit/>
          </a:bodyPr>
          <a:lstStyle/>
          <a:p>
            <a:r>
              <a:rPr lang="en-GB" sz="3200" dirty="0"/>
              <a:t>Analyse the statement ‘a healthy diet involves eating your five a day.’ </a:t>
            </a:r>
          </a:p>
        </p:txBody>
      </p:sp>
    </p:spTree>
    <p:extLst>
      <p:ext uri="{BB962C8B-B14F-4D97-AF65-F5344CB8AC3E}">
        <p14:creationId xmlns:p14="http://schemas.microsoft.com/office/powerpoint/2010/main" val="3120584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66406" y="82010"/>
            <a:ext cx="11900970" cy="677599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close up of a persons hand&#10;&#10;Description generated with very high confidence">
            <a:extLst>
              <a:ext uri="{FF2B5EF4-FFF2-40B4-BE49-F238E27FC236}">
                <a16:creationId xmlns:a16="http://schemas.microsoft.com/office/drawing/2014/main" id="{F09A78F1-C25A-4091-9523-C4EB2CA40DA5}"/>
              </a:ext>
            </a:extLst>
          </p:cNvPr>
          <p:cNvPicPr>
            <a:picLocks noChangeAspect="1"/>
          </p:cNvPicPr>
          <p:nvPr/>
        </p:nvPicPr>
        <p:blipFill>
          <a:blip r:embed="rId2"/>
          <a:stretch>
            <a:fillRect/>
          </a:stretch>
        </p:blipFill>
        <p:spPr>
          <a:xfrm rot="11160000">
            <a:off x="3781229" y="2110113"/>
            <a:ext cx="2714625" cy="2438400"/>
          </a:xfrm>
          <a:prstGeom prst="rect">
            <a:avLst/>
          </a:prstGeom>
        </p:spPr>
      </p:pic>
      <p:pic>
        <p:nvPicPr>
          <p:cNvPr id="5" name="Picture 6" descr="A close up of a persons hand&#10;&#10;Description generated with very high confidence">
            <a:extLst>
              <a:ext uri="{FF2B5EF4-FFF2-40B4-BE49-F238E27FC236}">
                <a16:creationId xmlns:a16="http://schemas.microsoft.com/office/drawing/2014/main" id="{500EF3C5-2837-4778-A331-D2D223AB9259}"/>
              </a:ext>
            </a:extLst>
          </p:cNvPr>
          <p:cNvPicPr>
            <a:picLocks noChangeAspect="1"/>
          </p:cNvPicPr>
          <p:nvPr/>
        </p:nvPicPr>
        <p:blipFill>
          <a:blip r:embed="rId2"/>
          <a:stretch>
            <a:fillRect/>
          </a:stretch>
        </p:blipFill>
        <p:spPr>
          <a:xfrm>
            <a:off x="9531505" y="267831"/>
            <a:ext cx="2724150" cy="2438400"/>
          </a:xfrm>
          <a:prstGeom prst="rect">
            <a:avLst/>
          </a:prstGeom>
        </p:spPr>
      </p:pic>
      <p:sp>
        <p:nvSpPr>
          <p:cNvPr id="6" name="TextBox 5">
            <a:extLst>
              <a:ext uri="{FF2B5EF4-FFF2-40B4-BE49-F238E27FC236}">
                <a16:creationId xmlns:a16="http://schemas.microsoft.com/office/drawing/2014/main" id="{0AC06DA5-62B0-4F7E-A8FD-533FD1BF52FB}"/>
              </a:ext>
            </a:extLst>
          </p:cNvPr>
          <p:cNvSpPr txBox="1"/>
          <p:nvPr/>
        </p:nvSpPr>
        <p:spPr>
          <a:xfrm rot="360000">
            <a:off x="9310778" y="224286"/>
            <a:ext cx="2743200" cy="400110"/>
          </a:xfrm>
          <a:prstGeom prst="rect">
            <a:avLst/>
          </a:prstGeom>
          <a:solidFill>
            <a:schemeClr val="tx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cs typeface="Calibri"/>
              </a:rPr>
              <a:t>.</a:t>
            </a:r>
            <a:r>
              <a:rPr lang="en-US" sz="2000" b="1" dirty="0">
                <a:solidFill>
                  <a:srgbClr val="F2F2F2"/>
                </a:solidFill>
                <a:cs typeface="Calibri"/>
              </a:rPr>
              <a:t>Success criteria</a:t>
            </a:r>
            <a:endParaRPr lang="en-US" dirty="0"/>
          </a:p>
        </p:txBody>
      </p:sp>
      <p:pic>
        <p:nvPicPr>
          <p:cNvPr id="7" name="Picture 31" descr="A picture containing drawing&#10;&#10;Description generated with very high confidence">
            <a:extLst>
              <a:ext uri="{FF2B5EF4-FFF2-40B4-BE49-F238E27FC236}">
                <a16:creationId xmlns:a16="http://schemas.microsoft.com/office/drawing/2014/main" id="{DEE8D196-0EF2-4006-8D4B-873B4ED13219}"/>
              </a:ext>
            </a:extLst>
          </p:cNvPr>
          <p:cNvPicPr>
            <a:picLocks noChangeAspect="1"/>
          </p:cNvPicPr>
          <p:nvPr/>
        </p:nvPicPr>
        <p:blipFill>
          <a:blip r:embed="rId3"/>
          <a:stretch>
            <a:fillRect/>
          </a:stretch>
        </p:blipFill>
        <p:spPr>
          <a:xfrm>
            <a:off x="11065066" y="6096900"/>
            <a:ext cx="628650" cy="628650"/>
          </a:xfrm>
          <a:prstGeom prst="rect">
            <a:avLst/>
          </a:prstGeom>
        </p:spPr>
      </p:pic>
      <p:sp>
        <p:nvSpPr>
          <p:cNvPr id="9" name="Rectangle 8">
            <a:extLst>
              <a:ext uri="{FF2B5EF4-FFF2-40B4-BE49-F238E27FC236}">
                <a16:creationId xmlns:a16="http://schemas.microsoft.com/office/drawing/2014/main" id="{F4F6A60E-EB0B-4EB1-8E55-FB2EAD16BC13}"/>
              </a:ext>
            </a:extLst>
          </p:cNvPr>
          <p:cNvSpPr/>
          <p:nvPr/>
        </p:nvSpPr>
        <p:spPr>
          <a:xfrm>
            <a:off x="7559223" y="4564542"/>
            <a:ext cx="2677996" cy="2062103"/>
          </a:xfrm>
          <a:prstGeom prst="rect">
            <a:avLst/>
          </a:prstGeom>
        </p:spPr>
        <p:txBody>
          <a:bodyPr wrap="square">
            <a:spAutoFit/>
          </a:bodyPr>
          <a:lstStyle/>
          <a:p>
            <a:pPr algn="ctr"/>
            <a:r>
              <a:rPr lang="en-GB" sz="2400" b="1" dirty="0">
                <a:solidFill>
                  <a:srgbClr val="FF0000"/>
                </a:solidFill>
              </a:rPr>
              <a:t>Pass (grade 4)</a:t>
            </a:r>
          </a:p>
          <a:p>
            <a:pPr algn="ctr"/>
            <a:endParaRPr lang="en-GB" sz="3200" b="1" dirty="0">
              <a:solidFill>
                <a:srgbClr val="FF0000"/>
              </a:solidFill>
            </a:endParaRPr>
          </a:p>
          <a:p>
            <a:pPr algn="ctr"/>
            <a:r>
              <a:rPr lang="en-GB" sz="2400" dirty="0"/>
              <a:t>Identify different special dietary needs </a:t>
            </a:r>
          </a:p>
        </p:txBody>
      </p:sp>
      <p:sp>
        <p:nvSpPr>
          <p:cNvPr id="10" name="Rectangle 9">
            <a:extLst>
              <a:ext uri="{FF2B5EF4-FFF2-40B4-BE49-F238E27FC236}">
                <a16:creationId xmlns:a16="http://schemas.microsoft.com/office/drawing/2014/main" id="{E3004901-154E-459B-A553-62C04ADB291B}"/>
              </a:ext>
            </a:extLst>
          </p:cNvPr>
          <p:cNvSpPr/>
          <p:nvPr/>
        </p:nvSpPr>
        <p:spPr>
          <a:xfrm>
            <a:off x="6101335" y="2144974"/>
            <a:ext cx="3196046" cy="1569660"/>
          </a:xfrm>
          <a:prstGeom prst="rect">
            <a:avLst/>
          </a:prstGeom>
        </p:spPr>
        <p:txBody>
          <a:bodyPr wrap="square">
            <a:spAutoFit/>
          </a:bodyPr>
          <a:lstStyle/>
          <a:p>
            <a:pPr algn="ctr"/>
            <a:r>
              <a:rPr lang="en-GB" sz="2400" b="1" dirty="0">
                <a:solidFill>
                  <a:srgbClr val="FFC000"/>
                </a:solidFill>
              </a:rPr>
              <a:t>Merit (grade 6)</a:t>
            </a:r>
          </a:p>
          <a:p>
            <a:pPr algn="ctr"/>
            <a:r>
              <a:rPr lang="en-GB" sz="2400" dirty="0"/>
              <a:t> Describe the impact of a range of special dietary needs</a:t>
            </a:r>
          </a:p>
        </p:txBody>
      </p:sp>
      <p:sp>
        <p:nvSpPr>
          <p:cNvPr id="11" name="Rectangle 10">
            <a:extLst>
              <a:ext uri="{FF2B5EF4-FFF2-40B4-BE49-F238E27FC236}">
                <a16:creationId xmlns:a16="http://schemas.microsoft.com/office/drawing/2014/main" id="{34296650-5529-48EC-9744-094BBC2C16EE}"/>
              </a:ext>
            </a:extLst>
          </p:cNvPr>
          <p:cNvSpPr/>
          <p:nvPr/>
        </p:nvSpPr>
        <p:spPr>
          <a:xfrm>
            <a:off x="6045766" y="298315"/>
            <a:ext cx="3587583" cy="1846659"/>
          </a:xfrm>
          <a:prstGeom prst="rect">
            <a:avLst/>
          </a:prstGeom>
        </p:spPr>
        <p:txBody>
          <a:bodyPr wrap="square">
            <a:spAutoFit/>
          </a:bodyPr>
          <a:lstStyle/>
          <a:p>
            <a:pPr algn="ctr"/>
            <a:r>
              <a:rPr lang="en-GB" sz="2400" b="1" dirty="0">
                <a:solidFill>
                  <a:srgbClr val="00B050"/>
                </a:solidFill>
              </a:rPr>
              <a:t>Distinction (Grade 8)</a:t>
            </a:r>
          </a:p>
          <a:p>
            <a:pPr algn="ctr"/>
            <a:r>
              <a:rPr lang="en-GB" sz="2400" dirty="0"/>
              <a:t>Explain alternative products and the impacts of special dietary needs. </a:t>
            </a:r>
          </a:p>
          <a:p>
            <a:endParaRPr lang="en-GB" dirty="0"/>
          </a:p>
        </p:txBody>
      </p:sp>
      <p:sp>
        <p:nvSpPr>
          <p:cNvPr id="12" name="TextBox 11">
            <a:extLst>
              <a:ext uri="{FF2B5EF4-FFF2-40B4-BE49-F238E27FC236}">
                <a16:creationId xmlns:a16="http://schemas.microsoft.com/office/drawing/2014/main" id="{DAFAF733-2E38-4CAA-9F42-DA7C06E48010}"/>
              </a:ext>
            </a:extLst>
          </p:cNvPr>
          <p:cNvSpPr txBox="1"/>
          <p:nvPr/>
        </p:nvSpPr>
        <p:spPr>
          <a:xfrm>
            <a:off x="292623" y="378781"/>
            <a:ext cx="3368600" cy="5570756"/>
          </a:xfrm>
          <a:prstGeom prst="rect">
            <a:avLst/>
          </a:prstGeom>
          <a:solidFill>
            <a:schemeClr val="bg2"/>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solidFill>
                  <a:schemeClr val="bg1"/>
                </a:solidFill>
                <a:highlight>
                  <a:srgbClr val="000000"/>
                </a:highlight>
                <a:cs typeface="Calibri"/>
              </a:rPr>
              <a:t>TITLE: Special dietary groups</a:t>
            </a:r>
          </a:p>
          <a:p>
            <a:pPr algn="ctr"/>
            <a:br>
              <a:rPr lang="en-US" dirty="0"/>
            </a:br>
            <a:r>
              <a:rPr lang="en-US" sz="1600" b="1" i="1" dirty="0">
                <a:solidFill>
                  <a:schemeClr val="bg1"/>
                </a:solidFill>
                <a:highlight>
                  <a:srgbClr val="000000"/>
                </a:highlight>
                <a:cs typeface="Calibri"/>
              </a:rPr>
              <a:t>The learning intent.</a:t>
            </a:r>
            <a:endParaRPr lang="en-US" dirty="0"/>
          </a:p>
          <a:p>
            <a:pPr algn="ctr"/>
            <a:r>
              <a:rPr lang="en-GB" sz="1400" dirty="0">
                <a:latin typeface="Arial" panose="020B0604020202020204" pitchFamily="34" charset="0"/>
                <a:cs typeface="Arial" panose="020B0604020202020204" pitchFamily="34" charset="0"/>
              </a:rPr>
              <a:t>To understand different special dietary needs</a:t>
            </a:r>
            <a:r>
              <a:rPr lang="en-GB" sz="1400" b="1" dirty="0">
                <a:latin typeface="Arial" panose="020B0604020202020204" pitchFamily="34" charset="0"/>
                <a:cs typeface="Arial" panose="020B0604020202020204" pitchFamily="34" charset="0"/>
              </a:rPr>
              <a:t>. </a:t>
            </a:r>
          </a:p>
          <a:p>
            <a:pPr algn="ctr"/>
            <a:br>
              <a:rPr lang="en-US" dirty="0"/>
            </a:br>
            <a:r>
              <a:rPr lang="en-US" sz="1600" b="1" i="1" dirty="0">
                <a:solidFill>
                  <a:schemeClr val="bg1"/>
                </a:solidFill>
                <a:highlight>
                  <a:srgbClr val="000000"/>
                </a:highlight>
                <a:cs typeface="Calibri"/>
              </a:rPr>
              <a:t>Why are we learning this?</a:t>
            </a:r>
            <a:br>
              <a:rPr lang="en-US" dirty="0"/>
            </a:br>
            <a:r>
              <a:rPr lang="en-US" sz="1600" dirty="0"/>
              <a:t>To develop awareness of special dietary needs in Catering</a:t>
            </a:r>
            <a:endParaRPr lang="en-US" sz="1600" dirty="0">
              <a:highlight>
                <a:srgbClr val="FFFF00"/>
              </a:highlight>
              <a:cs typeface="Calibri"/>
            </a:endParaRPr>
          </a:p>
          <a:p>
            <a:pPr algn="ctr"/>
            <a:endParaRPr lang="en-US" sz="1600" dirty="0">
              <a:highlight>
                <a:srgbClr val="008000"/>
              </a:highlight>
              <a:cs typeface="Calibri"/>
            </a:endParaRPr>
          </a:p>
          <a:p>
            <a:pPr algn="ctr"/>
            <a:r>
              <a:rPr lang="en-US" sz="1600" dirty="0">
                <a:highlight>
                  <a:srgbClr val="00FF00"/>
                </a:highlight>
                <a:cs typeface="Calibri"/>
              </a:rPr>
              <a:t>SUPPORT</a:t>
            </a:r>
          </a:p>
          <a:p>
            <a:pPr algn="ctr"/>
            <a:r>
              <a:rPr lang="en-US" sz="1600" dirty="0">
                <a:highlight>
                  <a:srgbClr val="00FF00"/>
                </a:highlight>
                <a:cs typeface="Calibri"/>
              </a:rPr>
              <a:t>What have you heard people say they cannot eat? What are medical symptoms? How can the issues be resolved?</a:t>
            </a:r>
          </a:p>
          <a:p>
            <a:br>
              <a:rPr lang="en-US" dirty="0"/>
            </a:br>
            <a:r>
              <a:rPr lang="en-US" sz="1600" b="1" dirty="0">
                <a:highlight>
                  <a:srgbClr val="00FFFF"/>
                </a:highlight>
                <a:cs typeface="Calibri"/>
              </a:rPr>
              <a:t>VCR Keywords – Allergy, intolerance, special diet</a:t>
            </a:r>
          </a:p>
          <a:p>
            <a:endParaRPr lang="en-US" sz="1600" b="1" dirty="0">
              <a:highlight>
                <a:srgbClr val="00FFFF"/>
              </a:highlight>
              <a:cs typeface="Calibri"/>
            </a:endParaRPr>
          </a:p>
          <a:p>
            <a:r>
              <a:rPr lang="en-US" sz="1600" dirty="0">
                <a:solidFill>
                  <a:srgbClr val="FF0000"/>
                </a:solidFill>
              </a:rPr>
              <a:t>EXTENSION: What is the difference between an allergy and an intolerance?</a:t>
            </a:r>
            <a:endParaRPr lang="en-US" sz="1600" b="1" dirty="0">
              <a:solidFill>
                <a:srgbClr val="FF0000"/>
              </a:solidFill>
              <a:cs typeface="Calibri"/>
            </a:endParaRPr>
          </a:p>
        </p:txBody>
      </p:sp>
      <p:pic>
        <p:nvPicPr>
          <p:cNvPr id="18" name="Picture 17">
            <a:extLst>
              <a:ext uri="{FF2B5EF4-FFF2-40B4-BE49-F238E27FC236}">
                <a16:creationId xmlns:a16="http://schemas.microsoft.com/office/drawing/2014/main" id="{D7D9A82C-670B-3944-80FA-AE152C7656B8}"/>
              </a:ext>
            </a:extLst>
          </p:cNvPr>
          <p:cNvPicPr/>
          <p:nvPr/>
        </p:nvPicPr>
        <p:blipFill>
          <a:blip r:embed="rId4">
            <a:alphaModFix/>
          </a:blip>
          <a:stretch>
            <a:fillRect/>
          </a:stretch>
        </p:blipFill>
        <p:spPr>
          <a:xfrm>
            <a:off x="10077024" y="6242963"/>
            <a:ext cx="615950" cy="421005"/>
          </a:xfrm>
          <a:prstGeom prst="rect">
            <a:avLst/>
          </a:prstGeom>
        </p:spPr>
      </p:pic>
      <p:pic>
        <p:nvPicPr>
          <p:cNvPr id="3" name="Picture 2">
            <a:extLst>
              <a:ext uri="{FF2B5EF4-FFF2-40B4-BE49-F238E27FC236}">
                <a16:creationId xmlns:a16="http://schemas.microsoft.com/office/drawing/2014/main" id="{938A7CC0-FB26-46D1-AC16-313E9DA598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4406" y="4757861"/>
            <a:ext cx="3239248" cy="1906107"/>
          </a:xfrm>
          <a:prstGeom prst="rect">
            <a:avLst/>
          </a:prstGeom>
        </p:spPr>
      </p:pic>
      <p:pic>
        <p:nvPicPr>
          <p:cNvPr id="17" name="Picture 6" descr="A close up of a persons hand&#10;&#10;Description generated with very high confidence">
            <a:extLst>
              <a:ext uri="{FF2B5EF4-FFF2-40B4-BE49-F238E27FC236}">
                <a16:creationId xmlns:a16="http://schemas.microsoft.com/office/drawing/2014/main" id="{8187B63F-1E2B-4B9F-8BEA-42A666F565BF}"/>
              </a:ext>
            </a:extLst>
          </p:cNvPr>
          <p:cNvPicPr>
            <a:picLocks noChangeAspect="1"/>
          </p:cNvPicPr>
          <p:nvPr/>
        </p:nvPicPr>
        <p:blipFill>
          <a:blip r:embed="rId2"/>
          <a:stretch>
            <a:fillRect/>
          </a:stretch>
        </p:blipFill>
        <p:spPr>
          <a:xfrm>
            <a:off x="9544818" y="4091057"/>
            <a:ext cx="2724150" cy="2438400"/>
          </a:xfrm>
          <a:prstGeom prst="rect">
            <a:avLst/>
          </a:prstGeom>
        </p:spPr>
      </p:pic>
      <p:pic>
        <p:nvPicPr>
          <p:cNvPr id="13" name="Picture 12">
            <a:extLst>
              <a:ext uri="{FF2B5EF4-FFF2-40B4-BE49-F238E27FC236}">
                <a16:creationId xmlns:a16="http://schemas.microsoft.com/office/drawing/2014/main" id="{7F14412D-6FBA-467F-BF03-41771E3F17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2174" y="2207288"/>
            <a:ext cx="1705650" cy="2205910"/>
          </a:xfrm>
          <a:prstGeom prst="rect">
            <a:avLst/>
          </a:prstGeom>
        </p:spPr>
      </p:pic>
      <p:pic>
        <p:nvPicPr>
          <p:cNvPr id="1026" name="Picture 2" descr="Bob's Red Mill Gluten Free Pure Oat Flour 340g">
            <a:extLst>
              <a:ext uri="{FF2B5EF4-FFF2-40B4-BE49-F238E27FC236}">
                <a16:creationId xmlns:a16="http://schemas.microsoft.com/office/drawing/2014/main" id="{3740BD59-9EBF-4DD8-981B-D76FC941AA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35094" y="345777"/>
            <a:ext cx="1906107" cy="1906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452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BAFB1DF-D17D-4344-84C8-82864EBC7130}"/>
              </a:ext>
            </a:extLst>
          </p:cNvPr>
          <p:cNvSpPr/>
          <p:nvPr/>
        </p:nvSpPr>
        <p:spPr>
          <a:xfrm>
            <a:off x="166406" y="82010"/>
            <a:ext cx="11900970" cy="677599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0160144-ADD3-4168-A921-FDEAC1DA101E}"/>
              </a:ext>
            </a:extLst>
          </p:cNvPr>
          <p:cNvSpPr>
            <a:spLocks noGrp="1"/>
          </p:cNvSpPr>
          <p:nvPr>
            <p:ph type="title"/>
          </p:nvPr>
        </p:nvSpPr>
        <p:spPr/>
        <p:txBody>
          <a:bodyPr/>
          <a:lstStyle/>
          <a:p>
            <a:r>
              <a:rPr lang="en-GB" b="1" i="1" dirty="0"/>
              <a:t>Task 1: </a:t>
            </a:r>
            <a:r>
              <a:rPr lang="en-GB" dirty="0"/>
              <a:t>Create a table as below </a:t>
            </a:r>
          </a:p>
        </p:txBody>
      </p:sp>
      <p:graphicFrame>
        <p:nvGraphicFramePr>
          <p:cNvPr id="4" name="Table 3">
            <a:extLst>
              <a:ext uri="{FF2B5EF4-FFF2-40B4-BE49-F238E27FC236}">
                <a16:creationId xmlns:a16="http://schemas.microsoft.com/office/drawing/2014/main" id="{1728EF7D-7E49-41DB-8E4C-B5CC5CC0C34D}"/>
              </a:ext>
            </a:extLst>
          </p:cNvPr>
          <p:cNvGraphicFramePr>
            <a:graphicFrameLocks noGrp="1"/>
          </p:cNvGraphicFramePr>
          <p:nvPr>
            <p:extLst>
              <p:ext uri="{D42A27DB-BD31-4B8C-83A1-F6EECF244321}">
                <p14:modId xmlns:p14="http://schemas.microsoft.com/office/powerpoint/2010/main" val="2722476441"/>
              </p:ext>
            </p:extLst>
          </p:nvPr>
        </p:nvGraphicFramePr>
        <p:xfrm>
          <a:off x="838200" y="1574800"/>
          <a:ext cx="10911840" cy="3708400"/>
        </p:xfrm>
        <a:graphic>
          <a:graphicData uri="http://schemas.openxmlformats.org/drawingml/2006/table">
            <a:tbl>
              <a:tblPr firstRow="1" bandRow="1">
                <a:tableStyleId>{D7AC3CCA-C797-4891-BE02-D94E43425B78}</a:tableStyleId>
              </a:tblPr>
              <a:tblGrid>
                <a:gridCol w="730118">
                  <a:extLst>
                    <a:ext uri="{9D8B030D-6E8A-4147-A177-3AD203B41FA5}">
                      <a16:colId xmlns:a16="http://schemas.microsoft.com/office/drawing/2014/main" val="1943361435"/>
                    </a:ext>
                  </a:extLst>
                </a:gridCol>
                <a:gridCol w="3114409">
                  <a:extLst>
                    <a:ext uri="{9D8B030D-6E8A-4147-A177-3AD203B41FA5}">
                      <a16:colId xmlns:a16="http://schemas.microsoft.com/office/drawing/2014/main" val="2235098415"/>
                    </a:ext>
                  </a:extLst>
                </a:gridCol>
                <a:gridCol w="3135393">
                  <a:extLst>
                    <a:ext uri="{9D8B030D-6E8A-4147-A177-3AD203B41FA5}">
                      <a16:colId xmlns:a16="http://schemas.microsoft.com/office/drawing/2014/main" val="3220730723"/>
                    </a:ext>
                  </a:extLst>
                </a:gridCol>
                <a:gridCol w="3931920">
                  <a:extLst>
                    <a:ext uri="{9D8B030D-6E8A-4147-A177-3AD203B41FA5}">
                      <a16:colId xmlns:a16="http://schemas.microsoft.com/office/drawing/2014/main" val="2723015905"/>
                    </a:ext>
                  </a:extLst>
                </a:gridCol>
              </a:tblGrid>
              <a:tr h="370840">
                <a:tc>
                  <a:txBody>
                    <a:bodyPr/>
                    <a:lstStyle/>
                    <a:p>
                      <a:endParaRPr lang="en-GB" dirty="0"/>
                    </a:p>
                  </a:txBody>
                  <a:tcPr/>
                </a:tc>
                <a:tc>
                  <a:txBody>
                    <a:bodyPr/>
                    <a:lstStyle/>
                    <a:p>
                      <a:r>
                        <a:rPr lang="en-GB" dirty="0">
                          <a:solidFill>
                            <a:srgbClr val="FF0000"/>
                          </a:solidFill>
                        </a:rPr>
                        <a:t>Identify</a:t>
                      </a:r>
                      <a:r>
                        <a:rPr lang="en-GB" dirty="0"/>
                        <a:t> the issue</a:t>
                      </a:r>
                    </a:p>
                  </a:txBody>
                  <a:tcPr/>
                </a:tc>
                <a:tc>
                  <a:txBody>
                    <a:bodyPr/>
                    <a:lstStyle/>
                    <a:p>
                      <a:r>
                        <a:rPr lang="en-GB" dirty="0">
                          <a:solidFill>
                            <a:srgbClr val="FFC000"/>
                          </a:solidFill>
                        </a:rPr>
                        <a:t>Describe</a:t>
                      </a:r>
                      <a:r>
                        <a:rPr lang="en-GB" dirty="0"/>
                        <a:t> the issue</a:t>
                      </a:r>
                    </a:p>
                  </a:txBody>
                  <a:tcPr/>
                </a:tc>
                <a:tc>
                  <a:txBody>
                    <a:bodyPr/>
                    <a:lstStyle/>
                    <a:p>
                      <a:r>
                        <a:rPr lang="en-GB" dirty="0">
                          <a:solidFill>
                            <a:schemeClr val="accent6">
                              <a:lumMod val="75000"/>
                            </a:schemeClr>
                          </a:solidFill>
                        </a:rPr>
                        <a:t>Explain</a:t>
                      </a:r>
                      <a:r>
                        <a:rPr lang="en-GB" dirty="0"/>
                        <a:t> the solution to the issue</a:t>
                      </a:r>
                    </a:p>
                  </a:txBody>
                  <a:tcPr/>
                </a:tc>
                <a:extLst>
                  <a:ext uri="{0D108BD9-81ED-4DB2-BD59-A6C34878D82A}">
                    <a16:rowId xmlns:a16="http://schemas.microsoft.com/office/drawing/2014/main" val="1962457015"/>
                  </a:ext>
                </a:extLst>
              </a:tr>
              <a:tr h="370840">
                <a:tc>
                  <a:txBody>
                    <a:bodyPr/>
                    <a:lstStyle/>
                    <a:p>
                      <a:r>
                        <a:rPr lang="en-GB" dirty="0"/>
                        <a:t>1.</a:t>
                      </a:r>
                    </a:p>
                  </a:txBody>
                  <a:tcPr/>
                </a:tc>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39715612"/>
                  </a:ext>
                </a:extLst>
              </a:tr>
              <a:tr h="370840">
                <a:tc>
                  <a:txBody>
                    <a:bodyPr/>
                    <a:lstStyle/>
                    <a:p>
                      <a:r>
                        <a:rPr lang="en-GB" dirty="0"/>
                        <a:t>2.</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09852181"/>
                  </a:ext>
                </a:extLst>
              </a:tr>
              <a:tr h="370840">
                <a:tc>
                  <a:txBody>
                    <a:bodyPr/>
                    <a:lstStyle/>
                    <a:p>
                      <a:r>
                        <a:rPr lang="en-GB" dirty="0"/>
                        <a:t>3.</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163709410"/>
                  </a:ext>
                </a:extLst>
              </a:tr>
              <a:tr h="370840">
                <a:tc>
                  <a:txBody>
                    <a:bodyPr/>
                    <a:lstStyle/>
                    <a:p>
                      <a:r>
                        <a:rPr lang="en-GB" dirty="0"/>
                        <a:t>4.</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67006323"/>
                  </a:ext>
                </a:extLst>
              </a:tr>
              <a:tr h="370840">
                <a:tc>
                  <a:txBody>
                    <a:bodyPr/>
                    <a:lstStyle/>
                    <a:p>
                      <a:r>
                        <a:rPr lang="en-GB" dirty="0"/>
                        <a:t>5.</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58645943"/>
                  </a:ext>
                </a:extLst>
              </a:tr>
              <a:tr h="370840">
                <a:tc>
                  <a:txBody>
                    <a:bodyPr/>
                    <a:lstStyle/>
                    <a:p>
                      <a:r>
                        <a:rPr lang="en-GB" dirty="0"/>
                        <a:t>6.</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227629466"/>
                  </a:ext>
                </a:extLst>
              </a:tr>
              <a:tr h="370840">
                <a:tc>
                  <a:txBody>
                    <a:bodyPr/>
                    <a:lstStyle/>
                    <a:p>
                      <a:r>
                        <a:rPr lang="en-GB" dirty="0"/>
                        <a:t>7.</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435084448"/>
                  </a:ext>
                </a:extLst>
              </a:tr>
              <a:tr h="370840">
                <a:tc>
                  <a:txBody>
                    <a:bodyPr/>
                    <a:lstStyle/>
                    <a:p>
                      <a:r>
                        <a:rPr lang="en-GB" dirty="0"/>
                        <a:t>8.</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76761573"/>
                  </a:ext>
                </a:extLst>
              </a:tr>
              <a:tr h="370840">
                <a:tc>
                  <a:txBody>
                    <a:bodyPr/>
                    <a:lstStyle/>
                    <a:p>
                      <a:r>
                        <a:rPr lang="en-GB" dirty="0"/>
                        <a:t>9.</a:t>
                      </a:r>
                    </a:p>
                  </a:txBody>
                  <a:tcPr/>
                </a:tc>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720389062"/>
                  </a:ext>
                </a:extLst>
              </a:tr>
            </a:tbl>
          </a:graphicData>
        </a:graphic>
      </p:graphicFrame>
      <p:pic>
        <p:nvPicPr>
          <p:cNvPr id="8" name="Picture 31" descr="A picture containing drawing&#10;&#10;Description generated with very high confidence">
            <a:extLst>
              <a:ext uri="{FF2B5EF4-FFF2-40B4-BE49-F238E27FC236}">
                <a16:creationId xmlns:a16="http://schemas.microsoft.com/office/drawing/2014/main" id="{5EFD5A97-6EB2-4589-B23A-0AE041CC5C24}"/>
              </a:ext>
            </a:extLst>
          </p:cNvPr>
          <p:cNvPicPr>
            <a:picLocks noChangeAspect="1"/>
          </p:cNvPicPr>
          <p:nvPr/>
        </p:nvPicPr>
        <p:blipFill>
          <a:blip r:embed="rId2"/>
          <a:stretch>
            <a:fillRect/>
          </a:stretch>
        </p:blipFill>
        <p:spPr>
          <a:xfrm>
            <a:off x="10896527" y="5928361"/>
            <a:ext cx="797189" cy="797189"/>
          </a:xfrm>
          <a:prstGeom prst="rect">
            <a:avLst/>
          </a:prstGeom>
        </p:spPr>
      </p:pic>
      <p:pic>
        <p:nvPicPr>
          <p:cNvPr id="9" name="Picture 8">
            <a:extLst>
              <a:ext uri="{FF2B5EF4-FFF2-40B4-BE49-F238E27FC236}">
                <a16:creationId xmlns:a16="http://schemas.microsoft.com/office/drawing/2014/main" id="{04A271A1-ABCC-43D5-B58F-75AA7C301559}"/>
              </a:ext>
            </a:extLst>
          </p:cNvPr>
          <p:cNvPicPr/>
          <p:nvPr/>
        </p:nvPicPr>
        <p:blipFill>
          <a:blip r:embed="rId3">
            <a:alphaModFix/>
          </a:blip>
          <a:stretch>
            <a:fillRect/>
          </a:stretch>
        </p:blipFill>
        <p:spPr>
          <a:xfrm>
            <a:off x="9860280" y="5928361"/>
            <a:ext cx="832694" cy="735608"/>
          </a:xfrm>
          <a:prstGeom prst="rect">
            <a:avLst/>
          </a:prstGeom>
        </p:spPr>
      </p:pic>
    </p:spTree>
    <p:extLst>
      <p:ext uri="{BB962C8B-B14F-4D97-AF65-F5344CB8AC3E}">
        <p14:creationId xmlns:p14="http://schemas.microsoft.com/office/powerpoint/2010/main" val="2517790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F925C3-4AEB-49E1-8DBA-A1ED1C77C527}"/>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D01C0D75-51F8-4438-B03C-73C1D4FA99B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36492" y="803275"/>
            <a:ext cx="5017308" cy="2625725"/>
          </a:xfrm>
        </p:spPr>
      </p:pic>
      <p:pic>
        <p:nvPicPr>
          <p:cNvPr id="7" name="Picture 31" descr="A picture containing drawing&#10;&#10;Description generated with very high confidence">
            <a:extLst>
              <a:ext uri="{FF2B5EF4-FFF2-40B4-BE49-F238E27FC236}">
                <a16:creationId xmlns:a16="http://schemas.microsoft.com/office/drawing/2014/main" id="{773C730E-7465-4EBF-9F6A-DA1BB0A988BC}"/>
              </a:ext>
            </a:extLst>
          </p:cNvPr>
          <p:cNvPicPr>
            <a:picLocks noChangeAspect="1"/>
          </p:cNvPicPr>
          <p:nvPr/>
        </p:nvPicPr>
        <p:blipFill>
          <a:blip r:embed="rId3"/>
          <a:stretch>
            <a:fillRect/>
          </a:stretch>
        </p:blipFill>
        <p:spPr>
          <a:xfrm>
            <a:off x="1837459" y="5275502"/>
            <a:ext cx="901819" cy="901819"/>
          </a:xfrm>
          <a:prstGeom prst="rect">
            <a:avLst/>
          </a:prstGeom>
        </p:spPr>
      </p:pic>
      <p:pic>
        <p:nvPicPr>
          <p:cNvPr id="8" name="Picture 7">
            <a:extLst>
              <a:ext uri="{FF2B5EF4-FFF2-40B4-BE49-F238E27FC236}">
                <a16:creationId xmlns:a16="http://schemas.microsoft.com/office/drawing/2014/main" id="{B3B4A9D2-0619-4766-89D4-41F9253CF394}"/>
              </a:ext>
            </a:extLst>
          </p:cNvPr>
          <p:cNvPicPr/>
          <p:nvPr/>
        </p:nvPicPr>
        <p:blipFill>
          <a:blip r:embed="rId4">
            <a:alphaModFix/>
          </a:blip>
          <a:stretch>
            <a:fillRect/>
          </a:stretch>
        </p:blipFill>
        <p:spPr>
          <a:xfrm>
            <a:off x="610814" y="5281864"/>
            <a:ext cx="1090402" cy="895457"/>
          </a:xfrm>
          <a:prstGeom prst="rect">
            <a:avLst/>
          </a:prstGeom>
        </p:spPr>
      </p:pic>
      <p:sp>
        <p:nvSpPr>
          <p:cNvPr id="9" name="Rectangle 8">
            <a:extLst>
              <a:ext uri="{FF2B5EF4-FFF2-40B4-BE49-F238E27FC236}">
                <a16:creationId xmlns:a16="http://schemas.microsoft.com/office/drawing/2014/main" id="{EC1319CC-3FC9-4C02-A837-25B1DC02DB55}"/>
              </a:ext>
            </a:extLst>
          </p:cNvPr>
          <p:cNvSpPr/>
          <p:nvPr/>
        </p:nvSpPr>
        <p:spPr>
          <a:xfrm>
            <a:off x="610814" y="1301928"/>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2DA22876-5A73-44E6-9890-901B1BF62D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343216"/>
            <a:ext cx="1924360" cy="695437"/>
          </a:xfrm>
          <a:prstGeom prst="rect">
            <a:avLst/>
          </a:prstGeom>
        </p:spPr>
      </p:pic>
      <p:sp>
        <p:nvSpPr>
          <p:cNvPr id="11" name="Rectangle 10">
            <a:extLst>
              <a:ext uri="{FF2B5EF4-FFF2-40B4-BE49-F238E27FC236}">
                <a16:creationId xmlns:a16="http://schemas.microsoft.com/office/drawing/2014/main" id="{98350392-09DC-4AF8-81B8-DB652294069B}"/>
              </a:ext>
            </a:extLst>
          </p:cNvPr>
          <p:cNvSpPr/>
          <p:nvPr/>
        </p:nvSpPr>
        <p:spPr>
          <a:xfrm>
            <a:off x="7489146" y="3515925"/>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AD7DB2CE-B077-4D8E-931F-F68D74D019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0049" y="3675800"/>
            <a:ext cx="1828800" cy="485775"/>
          </a:xfrm>
          <a:prstGeom prst="rect">
            <a:avLst/>
          </a:prstGeom>
        </p:spPr>
      </p:pic>
      <p:sp>
        <p:nvSpPr>
          <p:cNvPr id="13" name="Subtitle 2">
            <a:extLst>
              <a:ext uri="{FF2B5EF4-FFF2-40B4-BE49-F238E27FC236}">
                <a16:creationId xmlns:a16="http://schemas.microsoft.com/office/drawing/2014/main" id="{C9A43D52-BF29-4929-9028-5E2586F2C6C2}"/>
              </a:ext>
            </a:extLst>
          </p:cNvPr>
          <p:cNvSpPr txBox="1">
            <a:spLocks/>
          </p:cNvSpPr>
          <p:nvPr/>
        </p:nvSpPr>
        <p:spPr>
          <a:xfrm>
            <a:off x="5422790" y="4377321"/>
            <a:ext cx="6502184" cy="22357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Eat a diet which contains fruit and vegetables to provide vitamins which will ensure the Childs immune system remains strong. Eat high protein foods for the growth and repair of cells and high carbohydrates to provide energy. </a:t>
            </a:r>
          </a:p>
          <a:p>
            <a:pPr marL="0" indent="0">
              <a:buFont typeface="Arial" panose="020B0604020202020204" pitchFamily="34" charset="0"/>
              <a:buNone/>
            </a:pPr>
            <a:r>
              <a:rPr lang="en-GB" sz="2000" dirty="0"/>
              <a:t>Female teenagers especially should eat a high iron diet, from products such as red meat or green vegetables (broccoli and spinach) to prevent anaemia. </a:t>
            </a:r>
          </a:p>
          <a:p>
            <a:pPr marL="0" indent="0">
              <a:buFont typeface="Arial" panose="020B0604020202020204" pitchFamily="34" charset="0"/>
              <a:buNone/>
            </a:pPr>
            <a:endParaRPr lang="en-GB" dirty="0"/>
          </a:p>
        </p:txBody>
      </p:sp>
      <p:sp>
        <p:nvSpPr>
          <p:cNvPr id="14" name="Subtitle 2">
            <a:extLst>
              <a:ext uri="{FF2B5EF4-FFF2-40B4-BE49-F238E27FC236}">
                <a16:creationId xmlns:a16="http://schemas.microsoft.com/office/drawing/2014/main" id="{7909BCA3-5664-4201-A731-D8FC85548D94}"/>
              </a:ext>
            </a:extLst>
          </p:cNvPr>
          <p:cNvSpPr txBox="1">
            <a:spLocks/>
          </p:cNvSpPr>
          <p:nvPr/>
        </p:nvSpPr>
        <p:spPr>
          <a:xfrm>
            <a:off x="247602" y="2150014"/>
            <a:ext cx="5485186" cy="36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Children are developing as they are growing and will often get small scrapes on their skin which will need to be repaired. Children also are very active when younger usually and will need significant amounts of energy. </a:t>
            </a:r>
          </a:p>
          <a:p>
            <a:pPr marL="0" indent="0">
              <a:buFont typeface="Arial" panose="020B0604020202020204" pitchFamily="34" charset="0"/>
              <a:buNone/>
            </a:pPr>
            <a:r>
              <a:rPr lang="en-GB" sz="2000" dirty="0"/>
              <a:t>As a child becomes a teenager and progresses into puberty, females are also at risk of iron deficiency due to blood loss.  </a:t>
            </a:r>
          </a:p>
          <a:p>
            <a:pPr marL="0" indent="0">
              <a:buFont typeface="Arial" panose="020B0604020202020204" pitchFamily="34" charset="0"/>
              <a:buNone/>
            </a:pPr>
            <a:endParaRPr lang="en-GB" dirty="0"/>
          </a:p>
        </p:txBody>
      </p:sp>
      <p:pic>
        <p:nvPicPr>
          <p:cNvPr id="16" name="Picture 15">
            <a:extLst>
              <a:ext uri="{FF2B5EF4-FFF2-40B4-BE49-F238E27FC236}">
                <a16:creationId xmlns:a16="http://schemas.microsoft.com/office/drawing/2014/main" id="{E811865F-2AA6-44C8-8118-A77B5F0350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32567" y="631736"/>
            <a:ext cx="2726221" cy="953224"/>
          </a:xfrm>
          <a:prstGeom prst="rect">
            <a:avLst/>
          </a:prstGeom>
        </p:spPr>
      </p:pic>
    </p:spTree>
    <p:extLst>
      <p:ext uri="{BB962C8B-B14F-4D97-AF65-F5344CB8AC3E}">
        <p14:creationId xmlns:p14="http://schemas.microsoft.com/office/powerpoint/2010/main" val="3265851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29B55DB-B4BE-4632-B6BA-1615110C1246}"/>
              </a:ext>
            </a:extLst>
          </p:cNvPr>
          <p:cNvSpPr/>
          <p:nvPr/>
        </p:nvSpPr>
        <p:spPr>
          <a:xfrm>
            <a:off x="186394" y="345731"/>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8CA27272-084D-4DC2-A0B7-15352EA82B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87040" y="537369"/>
            <a:ext cx="3459957" cy="2306638"/>
          </a:xfrm>
        </p:spPr>
      </p:pic>
      <p:pic>
        <p:nvPicPr>
          <p:cNvPr id="7" name="Picture 31" descr="A picture containing drawing&#10;&#10;Description generated with very high confidence">
            <a:extLst>
              <a:ext uri="{FF2B5EF4-FFF2-40B4-BE49-F238E27FC236}">
                <a16:creationId xmlns:a16="http://schemas.microsoft.com/office/drawing/2014/main" id="{F804A473-473F-461C-822E-3AC8138D803C}"/>
              </a:ext>
            </a:extLst>
          </p:cNvPr>
          <p:cNvPicPr>
            <a:picLocks noChangeAspect="1"/>
          </p:cNvPicPr>
          <p:nvPr/>
        </p:nvPicPr>
        <p:blipFill>
          <a:blip r:embed="rId3"/>
          <a:stretch>
            <a:fillRect/>
          </a:stretch>
        </p:blipFill>
        <p:spPr>
          <a:xfrm>
            <a:off x="1837459" y="5275502"/>
            <a:ext cx="901819" cy="901819"/>
          </a:xfrm>
          <a:prstGeom prst="rect">
            <a:avLst/>
          </a:prstGeom>
        </p:spPr>
      </p:pic>
      <p:pic>
        <p:nvPicPr>
          <p:cNvPr id="8" name="Picture 7">
            <a:extLst>
              <a:ext uri="{FF2B5EF4-FFF2-40B4-BE49-F238E27FC236}">
                <a16:creationId xmlns:a16="http://schemas.microsoft.com/office/drawing/2014/main" id="{DB0DB04E-4CFF-4C47-874A-6FC9183F2F7D}"/>
              </a:ext>
            </a:extLst>
          </p:cNvPr>
          <p:cNvPicPr/>
          <p:nvPr/>
        </p:nvPicPr>
        <p:blipFill>
          <a:blip r:embed="rId4">
            <a:alphaModFix/>
          </a:blip>
          <a:stretch>
            <a:fillRect/>
          </a:stretch>
        </p:blipFill>
        <p:spPr>
          <a:xfrm>
            <a:off x="610814" y="5281864"/>
            <a:ext cx="1090402" cy="895457"/>
          </a:xfrm>
          <a:prstGeom prst="rect">
            <a:avLst/>
          </a:prstGeom>
        </p:spPr>
      </p:pic>
      <p:sp>
        <p:nvSpPr>
          <p:cNvPr id="9" name="Rectangle 8">
            <a:extLst>
              <a:ext uri="{FF2B5EF4-FFF2-40B4-BE49-F238E27FC236}">
                <a16:creationId xmlns:a16="http://schemas.microsoft.com/office/drawing/2014/main" id="{645B5619-6094-4E74-8D5D-37EBF4773C3F}"/>
              </a:ext>
            </a:extLst>
          </p:cNvPr>
          <p:cNvSpPr/>
          <p:nvPr/>
        </p:nvSpPr>
        <p:spPr>
          <a:xfrm>
            <a:off x="610814" y="1332408"/>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5BD6F654-C01E-43D4-AF14-E6346769F3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373696"/>
            <a:ext cx="1924360" cy="695437"/>
          </a:xfrm>
          <a:prstGeom prst="rect">
            <a:avLst/>
          </a:prstGeom>
        </p:spPr>
      </p:pic>
      <p:sp>
        <p:nvSpPr>
          <p:cNvPr id="11" name="Rectangle 10">
            <a:extLst>
              <a:ext uri="{FF2B5EF4-FFF2-40B4-BE49-F238E27FC236}">
                <a16:creationId xmlns:a16="http://schemas.microsoft.com/office/drawing/2014/main" id="{D1CAF597-43D9-4FDB-A2D4-0D427141F69A}"/>
              </a:ext>
            </a:extLst>
          </p:cNvPr>
          <p:cNvSpPr/>
          <p:nvPr/>
        </p:nvSpPr>
        <p:spPr>
          <a:xfrm>
            <a:off x="7363654" y="2994524"/>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CB908F28-1E7E-4FAA-91DD-AB83943657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8186" y="3124473"/>
            <a:ext cx="1828800" cy="485775"/>
          </a:xfrm>
          <a:prstGeom prst="rect">
            <a:avLst/>
          </a:prstGeom>
        </p:spPr>
      </p:pic>
      <p:sp>
        <p:nvSpPr>
          <p:cNvPr id="13" name="Subtitle 2">
            <a:extLst>
              <a:ext uri="{FF2B5EF4-FFF2-40B4-BE49-F238E27FC236}">
                <a16:creationId xmlns:a16="http://schemas.microsoft.com/office/drawing/2014/main" id="{8FE99A30-BC10-4CAD-AE5E-C3281EEF26F2}"/>
              </a:ext>
            </a:extLst>
          </p:cNvPr>
          <p:cNvSpPr txBox="1">
            <a:spLocks/>
          </p:cNvSpPr>
          <p:nvPr/>
        </p:nvSpPr>
        <p:spPr>
          <a:xfrm>
            <a:off x="4099560" y="3879489"/>
            <a:ext cx="7622465" cy="36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Just before their activity, such as immediately before a sprint race an athlete will have a high simple carbohydrates product e.g. sweets.</a:t>
            </a:r>
          </a:p>
          <a:p>
            <a:pPr marL="0" indent="0">
              <a:buFont typeface="Arial" panose="020B0604020202020204" pitchFamily="34" charset="0"/>
              <a:buNone/>
            </a:pPr>
            <a:r>
              <a:rPr lang="en-GB" sz="2000" dirty="0"/>
              <a:t>Long distance runners however will need a complex carbohydrate product the night before to ensure that their body processes this into energy reserves. They may also ‘top-up’ this energy during the race with a glucose syrup as a simple sugar. </a:t>
            </a:r>
          </a:p>
          <a:p>
            <a:pPr marL="0" indent="0">
              <a:buFont typeface="Arial" panose="020B0604020202020204" pitchFamily="34" charset="0"/>
              <a:buNone/>
            </a:pPr>
            <a:r>
              <a:rPr lang="en-GB" sz="2000" dirty="0"/>
              <a:t>Athletes will need high biological value proteins to ensure that their muscles are built up and cells within their bodies repaired as is necessary. </a:t>
            </a:r>
          </a:p>
          <a:p>
            <a:pPr marL="0" indent="0">
              <a:buFont typeface="Arial" panose="020B0604020202020204" pitchFamily="34" charset="0"/>
              <a:buNone/>
            </a:pPr>
            <a:endParaRPr lang="en-GB" sz="2000" dirty="0"/>
          </a:p>
          <a:p>
            <a:pPr marL="0" indent="0">
              <a:buFont typeface="Arial" panose="020B0604020202020204" pitchFamily="34" charset="0"/>
              <a:buNone/>
            </a:pPr>
            <a:endParaRPr lang="en-GB" sz="2000" dirty="0"/>
          </a:p>
          <a:p>
            <a:pPr marL="0" indent="0">
              <a:buFont typeface="Arial" panose="020B0604020202020204" pitchFamily="34" charset="0"/>
              <a:buNone/>
            </a:pPr>
            <a:endParaRPr lang="en-GB" dirty="0"/>
          </a:p>
        </p:txBody>
      </p:sp>
      <p:sp>
        <p:nvSpPr>
          <p:cNvPr id="14" name="Subtitle 2">
            <a:extLst>
              <a:ext uri="{FF2B5EF4-FFF2-40B4-BE49-F238E27FC236}">
                <a16:creationId xmlns:a16="http://schemas.microsoft.com/office/drawing/2014/main" id="{4C62D0B7-91BC-4B7D-98DD-9CDB8EA0C1DE}"/>
              </a:ext>
            </a:extLst>
          </p:cNvPr>
          <p:cNvSpPr txBox="1">
            <a:spLocks/>
          </p:cNvSpPr>
          <p:nvPr/>
        </p:nvSpPr>
        <p:spPr>
          <a:xfrm>
            <a:off x="586678" y="2214898"/>
            <a:ext cx="5204522" cy="36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Athletes need significant amounts of energy throughout their daily lives. Athletes need large and healthy muscles in to ensure they succeed in their activity. Finally they will need fats as they will often burn large numbers of calories in their daily activities. </a:t>
            </a:r>
          </a:p>
          <a:p>
            <a:pPr marL="0" indent="0">
              <a:buFont typeface="Arial" panose="020B0604020202020204" pitchFamily="34" charset="0"/>
              <a:buNone/>
            </a:pPr>
            <a:endParaRPr lang="en-GB" dirty="0"/>
          </a:p>
        </p:txBody>
      </p:sp>
      <p:pic>
        <p:nvPicPr>
          <p:cNvPr id="16" name="Picture 15">
            <a:extLst>
              <a:ext uri="{FF2B5EF4-FFF2-40B4-BE49-F238E27FC236}">
                <a16:creationId xmlns:a16="http://schemas.microsoft.com/office/drawing/2014/main" id="{F7444934-0491-42BE-BF17-9496439BCA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4561" y="815292"/>
            <a:ext cx="2224415" cy="813405"/>
          </a:xfrm>
          <a:prstGeom prst="rect">
            <a:avLst/>
          </a:prstGeom>
        </p:spPr>
      </p:pic>
    </p:spTree>
    <p:extLst>
      <p:ext uri="{BB962C8B-B14F-4D97-AF65-F5344CB8AC3E}">
        <p14:creationId xmlns:p14="http://schemas.microsoft.com/office/powerpoint/2010/main" val="484681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B549E8-2C1C-4C57-BA2B-A8155C256759}"/>
              </a:ext>
            </a:extLst>
          </p:cNvPr>
          <p:cNvSpPr/>
          <p:nvPr/>
        </p:nvSpPr>
        <p:spPr>
          <a:xfrm>
            <a:off x="372789" y="197965"/>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BD435825-603F-4A7E-A8E3-2464A258B51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03483" y="365125"/>
            <a:ext cx="2825468" cy="4177450"/>
          </a:xfrm>
        </p:spPr>
      </p:pic>
      <p:pic>
        <p:nvPicPr>
          <p:cNvPr id="7" name="Picture 31" descr="A picture containing drawing&#10;&#10;Description generated with very high confidence">
            <a:extLst>
              <a:ext uri="{FF2B5EF4-FFF2-40B4-BE49-F238E27FC236}">
                <a16:creationId xmlns:a16="http://schemas.microsoft.com/office/drawing/2014/main" id="{BCA9ED47-426A-4BA6-BC5B-A25366234B9D}"/>
              </a:ext>
            </a:extLst>
          </p:cNvPr>
          <p:cNvPicPr>
            <a:picLocks noChangeAspect="1"/>
          </p:cNvPicPr>
          <p:nvPr/>
        </p:nvPicPr>
        <p:blipFill>
          <a:blip r:embed="rId3"/>
          <a:stretch>
            <a:fillRect/>
          </a:stretch>
        </p:blipFill>
        <p:spPr>
          <a:xfrm>
            <a:off x="1837459" y="5275502"/>
            <a:ext cx="901819" cy="901819"/>
          </a:xfrm>
          <a:prstGeom prst="rect">
            <a:avLst/>
          </a:prstGeom>
        </p:spPr>
      </p:pic>
      <p:pic>
        <p:nvPicPr>
          <p:cNvPr id="8" name="Picture 7">
            <a:extLst>
              <a:ext uri="{FF2B5EF4-FFF2-40B4-BE49-F238E27FC236}">
                <a16:creationId xmlns:a16="http://schemas.microsoft.com/office/drawing/2014/main" id="{8F2A50CE-C90C-432A-9EF8-2016C8FED621}"/>
              </a:ext>
            </a:extLst>
          </p:cNvPr>
          <p:cNvPicPr/>
          <p:nvPr/>
        </p:nvPicPr>
        <p:blipFill>
          <a:blip r:embed="rId4">
            <a:alphaModFix/>
          </a:blip>
          <a:stretch>
            <a:fillRect/>
          </a:stretch>
        </p:blipFill>
        <p:spPr>
          <a:xfrm>
            <a:off x="610814" y="5281864"/>
            <a:ext cx="1090402" cy="895457"/>
          </a:xfrm>
          <a:prstGeom prst="rect">
            <a:avLst/>
          </a:prstGeom>
        </p:spPr>
      </p:pic>
      <p:sp>
        <p:nvSpPr>
          <p:cNvPr id="9" name="Rectangle 8">
            <a:extLst>
              <a:ext uri="{FF2B5EF4-FFF2-40B4-BE49-F238E27FC236}">
                <a16:creationId xmlns:a16="http://schemas.microsoft.com/office/drawing/2014/main" id="{6E6E53DE-92C3-42A2-9D6E-13DB96425878}"/>
              </a:ext>
            </a:extLst>
          </p:cNvPr>
          <p:cNvSpPr/>
          <p:nvPr/>
        </p:nvSpPr>
        <p:spPr>
          <a:xfrm>
            <a:off x="610814" y="1393368"/>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0D6539D8-BF42-4A6B-9CCE-63C4FAB0F2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434656"/>
            <a:ext cx="1924360" cy="695437"/>
          </a:xfrm>
          <a:prstGeom prst="rect">
            <a:avLst/>
          </a:prstGeom>
        </p:spPr>
      </p:pic>
      <p:sp>
        <p:nvSpPr>
          <p:cNvPr id="11" name="Rectangle 10">
            <a:extLst>
              <a:ext uri="{FF2B5EF4-FFF2-40B4-BE49-F238E27FC236}">
                <a16:creationId xmlns:a16="http://schemas.microsoft.com/office/drawing/2014/main" id="{A23B7AFC-043F-4E35-8F5A-A033DBD1DF66}"/>
              </a:ext>
            </a:extLst>
          </p:cNvPr>
          <p:cNvSpPr/>
          <p:nvPr/>
        </p:nvSpPr>
        <p:spPr>
          <a:xfrm>
            <a:off x="7489146" y="3896925"/>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6DF216FC-7A35-4F4D-BF70-847DA962E0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0049" y="4056800"/>
            <a:ext cx="1828800" cy="485775"/>
          </a:xfrm>
          <a:prstGeom prst="rect">
            <a:avLst/>
          </a:prstGeom>
        </p:spPr>
      </p:pic>
      <p:sp>
        <p:nvSpPr>
          <p:cNvPr id="13" name="Subtitle 2">
            <a:extLst>
              <a:ext uri="{FF2B5EF4-FFF2-40B4-BE49-F238E27FC236}">
                <a16:creationId xmlns:a16="http://schemas.microsoft.com/office/drawing/2014/main" id="{6BC4AB8C-09A9-4FDF-A817-05DFF0E600C7}"/>
              </a:ext>
            </a:extLst>
          </p:cNvPr>
          <p:cNvSpPr txBox="1">
            <a:spLocks/>
          </p:cNvSpPr>
          <p:nvPr/>
        </p:nvSpPr>
        <p:spPr>
          <a:xfrm>
            <a:off x="537385" y="2256800"/>
            <a:ext cx="5406215" cy="36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During pregnancy a woman's body changes significantly to accommodate the developing foetus. Her heart rate will increase as the oxygenated blood has a greater distance to travel (through the foetus as well). Additionally, they will be growing another human being made of cells and they will need high amounts of protein. Also their bodies will be carrying increased weight in the foetus and the amniotic fluid which will mean any movement requires more energy.</a:t>
            </a:r>
          </a:p>
          <a:p>
            <a:pPr marL="0" indent="0">
              <a:buFont typeface="Arial" panose="020B0604020202020204" pitchFamily="34" charset="0"/>
              <a:buNone/>
            </a:pPr>
            <a:endParaRPr lang="en-GB" dirty="0"/>
          </a:p>
        </p:txBody>
      </p:sp>
      <p:sp>
        <p:nvSpPr>
          <p:cNvPr id="14" name="Subtitle 2">
            <a:extLst>
              <a:ext uri="{FF2B5EF4-FFF2-40B4-BE49-F238E27FC236}">
                <a16:creationId xmlns:a16="http://schemas.microsoft.com/office/drawing/2014/main" id="{6509E50C-F5EF-4361-BF9D-66432E4B27F0}"/>
              </a:ext>
            </a:extLst>
          </p:cNvPr>
          <p:cNvSpPr txBox="1">
            <a:spLocks/>
          </p:cNvSpPr>
          <p:nvPr/>
        </p:nvSpPr>
        <p:spPr>
          <a:xfrm>
            <a:off x="5689816" y="4745011"/>
            <a:ext cx="6502184" cy="360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cs typeface="Calibri"/>
              </a:rPr>
              <a:t>Pregnant women need large amounts of protein as the human body is made of protein cells. They will also need significant quantities of calcium to enable bone growth, from milk or yogurt. Finally, they will also need iron from green vegetables and meat and large amounts of carbohydrate due to additional strain on muscles as the body moves around. </a:t>
            </a:r>
          </a:p>
          <a:p>
            <a:pPr marL="0" indent="0">
              <a:buFont typeface="Arial" panose="020B0604020202020204" pitchFamily="34" charset="0"/>
              <a:buNone/>
            </a:pPr>
            <a:endParaRPr lang="en-GB" dirty="0"/>
          </a:p>
        </p:txBody>
      </p:sp>
      <p:pic>
        <p:nvPicPr>
          <p:cNvPr id="4" name="Picture 3">
            <a:extLst>
              <a:ext uri="{FF2B5EF4-FFF2-40B4-BE49-F238E27FC236}">
                <a16:creationId xmlns:a16="http://schemas.microsoft.com/office/drawing/2014/main" id="{C8F271D0-FD4F-41D1-B2B0-9B2FE39C72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07010" y="629724"/>
            <a:ext cx="4288115" cy="1153355"/>
          </a:xfrm>
          <a:prstGeom prst="rect">
            <a:avLst/>
          </a:prstGeom>
        </p:spPr>
      </p:pic>
    </p:spTree>
    <p:extLst>
      <p:ext uri="{BB962C8B-B14F-4D97-AF65-F5344CB8AC3E}">
        <p14:creationId xmlns:p14="http://schemas.microsoft.com/office/powerpoint/2010/main" val="2868541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AB0857B-6232-45D7-9538-4CDB0306316F}"/>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F2EA0249-7DF6-44DD-A1BD-739556B01DF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49072" y="640080"/>
            <a:ext cx="3904728" cy="2512536"/>
          </a:xfrm>
        </p:spPr>
      </p:pic>
      <p:pic>
        <p:nvPicPr>
          <p:cNvPr id="7" name="Picture 31" descr="A picture containing drawing&#10;&#10;Description generated with very high confidence">
            <a:extLst>
              <a:ext uri="{FF2B5EF4-FFF2-40B4-BE49-F238E27FC236}">
                <a16:creationId xmlns:a16="http://schemas.microsoft.com/office/drawing/2014/main" id="{EC293C3C-D565-46FC-9F4B-BDE98C7A5B49}"/>
              </a:ext>
            </a:extLst>
          </p:cNvPr>
          <p:cNvPicPr>
            <a:picLocks noChangeAspect="1"/>
          </p:cNvPicPr>
          <p:nvPr/>
        </p:nvPicPr>
        <p:blipFill>
          <a:blip r:embed="rId3"/>
          <a:stretch>
            <a:fillRect/>
          </a:stretch>
        </p:blipFill>
        <p:spPr>
          <a:xfrm>
            <a:off x="1837459" y="5275502"/>
            <a:ext cx="901819" cy="901819"/>
          </a:xfrm>
          <a:prstGeom prst="rect">
            <a:avLst/>
          </a:prstGeom>
        </p:spPr>
      </p:pic>
      <p:pic>
        <p:nvPicPr>
          <p:cNvPr id="8" name="Picture 7">
            <a:extLst>
              <a:ext uri="{FF2B5EF4-FFF2-40B4-BE49-F238E27FC236}">
                <a16:creationId xmlns:a16="http://schemas.microsoft.com/office/drawing/2014/main" id="{FAAE638A-CE6D-447B-A7E1-E912A31AC77D}"/>
              </a:ext>
            </a:extLst>
          </p:cNvPr>
          <p:cNvPicPr/>
          <p:nvPr/>
        </p:nvPicPr>
        <p:blipFill>
          <a:blip r:embed="rId4">
            <a:alphaModFix/>
          </a:blip>
          <a:stretch>
            <a:fillRect/>
          </a:stretch>
        </p:blipFill>
        <p:spPr>
          <a:xfrm>
            <a:off x="610814" y="5281864"/>
            <a:ext cx="1090402" cy="895457"/>
          </a:xfrm>
          <a:prstGeom prst="rect">
            <a:avLst/>
          </a:prstGeom>
        </p:spPr>
      </p:pic>
      <p:sp>
        <p:nvSpPr>
          <p:cNvPr id="9" name="Rectangle 8">
            <a:extLst>
              <a:ext uri="{FF2B5EF4-FFF2-40B4-BE49-F238E27FC236}">
                <a16:creationId xmlns:a16="http://schemas.microsoft.com/office/drawing/2014/main" id="{9D8ADE7F-4A35-4561-AFB4-98DA0115D70E}"/>
              </a:ext>
            </a:extLst>
          </p:cNvPr>
          <p:cNvSpPr/>
          <p:nvPr/>
        </p:nvSpPr>
        <p:spPr>
          <a:xfrm>
            <a:off x="610814" y="1378128"/>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AC9D2A17-36AF-4069-ADEE-2173E6C745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419416"/>
            <a:ext cx="1924360" cy="695437"/>
          </a:xfrm>
          <a:prstGeom prst="rect">
            <a:avLst/>
          </a:prstGeom>
        </p:spPr>
      </p:pic>
      <p:sp>
        <p:nvSpPr>
          <p:cNvPr id="11" name="Rectangle 10">
            <a:extLst>
              <a:ext uri="{FF2B5EF4-FFF2-40B4-BE49-F238E27FC236}">
                <a16:creationId xmlns:a16="http://schemas.microsoft.com/office/drawing/2014/main" id="{AFFCAC23-F5D9-4D38-8808-2EC821B47C18}"/>
              </a:ext>
            </a:extLst>
          </p:cNvPr>
          <p:cNvSpPr/>
          <p:nvPr/>
        </p:nvSpPr>
        <p:spPr>
          <a:xfrm>
            <a:off x="7489146" y="3896925"/>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1F34A17B-B13E-411C-93DB-D1D2C641A0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0049" y="4056800"/>
            <a:ext cx="1828800" cy="485775"/>
          </a:xfrm>
          <a:prstGeom prst="rect">
            <a:avLst/>
          </a:prstGeom>
        </p:spPr>
      </p:pic>
      <p:sp>
        <p:nvSpPr>
          <p:cNvPr id="13" name="Subtitle 2">
            <a:extLst>
              <a:ext uri="{FF2B5EF4-FFF2-40B4-BE49-F238E27FC236}">
                <a16:creationId xmlns:a16="http://schemas.microsoft.com/office/drawing/2014/main" id="{AE3857CB-0C40-4D22-809E-952389EB69A6}"/>
              </a:ext>
            </a:extLst>
          </p:cNvPr>
          <p:cNvSpPr txBox="1">
            <a:spLocks/>
          </p:cNvSpPr>
          <p:nvPr/>
        </p:nvSpPr>
        <p:spPr>
          <a:xfrm>
            <a:off x="5079002" y="4702450"/>
            <a:ext cx="6502184" cy="36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Elderly people need to ensure that they have a diet rich in calcium, such as milk and yogurt, to ensure their bones remain strong and do not curve. Eat low fat and low carbohydrate products to not put stress on their heart and internal organs. They also need to have a low cholesterol diet to ensure that saturated fats do not build up in veins/ arteries and cause coronary heart disease (CHD) or a stroke. </a:t>
            </a:r>
          </a:p>
          <a:p>
            <a:pPr marL="0" indent="0">
              <a:buFont typeface="Arial" panose="020B0604020202020204" pitchFamily="34" charset="0"/>
              <a:buNone/>
            </a:pPr>
            <a:endParaRPr lang="en-GB" dirty="0"/>
          </a:p>
        </p:txBody>
      </p:sp>
      <p:sp>
        <p:nvSpPr>
          <p:cNvPr id="14" name="Subtitle 2">
            <a:extLst>
              <a:ext uri="{FF2B5EF4-FFF2-40B4-BE49-F238E27FC236}">
                <a16:creationId xmlns:a16="http://schemas.microsoft.com/office/drawing/2014/main" id="{9589DEE9-18AB-4C86-8085-50B14ACAE50D}"/>
              </a:ext>
            </a:extLst>
          </p:cNvPr>
          <p:cNvSpPr txBox="1">
            <a:spLocks/>
          </p:cNvSpPr>
          <p:nvPr/>
        </p:nvSpPr>
        <p:spPr>
          <a:xfrm>
            <a:off x="861775" y="2398843"/>
            <a:ext cx="6502184" cy="36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As an elderly person ages their bones begin to degenerate as a natural part of this process. Their bones can also start to curve in some cases. As a person becomes elderly also their heart may become weaker and they will require less energy as there is less movement in their lives often. They may also develop problems with their heart and other organs due to becoming overweight. </a:t>
            </a:r>
          </a:p>
          <a:p>
            <a:pPr marL="0" indent="0">
              <a:buFont typeface="Arial" panose="020B0604020202020204" pitchFamily="34" charset="0"/>
              <a:buNone/>
            </a:pPr>
            <a:endParaRPr lang="en-GB" dirty="0"/>
          </a:p>
        </p:txBody>
      </p:sp>
      <p:pic>
        <p:nvPicPr>
          <p:cNvPr id="15" name="Picture 14">
            <a:extLst>
              <a:ext uri="{FF2B5EF4-FFF2-40B4-BE49-F238E27FC236}">
                <a16:creationId xmlns:a16="http://schemas.microsoft.com/office/drawing/2014/main" id="{D18F3C50-8818-434F-AF81-10B9737F07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90404" y="685991"/>
            <a:ext cx="2109356" cy="1342317"/>
          </a:xfrm>
          <a:prstGeom prst="rect">
            <a:avLst/>
          </a:prstGeom>
        </p:spPr>
      </p:pic>
    </p:spTree>
    <p:extLst>
      <p:ext uri="{BB962C8B-B14F-4D97-AF65-F5344CB8AC3E}">
        <p14:creationId xmlns:p14="http://schemas.microsoft.com/office/powerpoint/2010/main" val="1339468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85C1526-A0A5-481F-9C91-5512978A54CF}"/>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9DFB3FC-F3E8-4C84-88DD-BF351EDDC5CB}"/>
              </a:ext>
            </a:extLst>
          </p:cNvPr>
          <p:cNvSpPr/>
          <p:nvPr/>
        </p:nvSpPr>
        <p:spPr>
          <a:xfrm>
            <a:off x="610814" y="1616529"/>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a:xfrm>
            <a:off x="346219" y="2469762"/>
            <a:ext cx="6502184" cy="3600000"/>
          </a:xfrm>
        </p:spPr>
        <p:txBody>
          <a:bodyPr/>
          <a:lstStyle/>
          <a:p>
            <a:pPr marL="0" indent="0">
              <a:buNone/>
            </a:pPr>
            <a:r>
              <a:rPr lang="en-GB" sz="2000" dirty="0"/>
              <a:t>Coeliac disease is where the body cannot break down the protein (gluten) found within cereal crops. This is naturally occurring in wheat, rye and barley and therefore is in products such as bread, biscuits and cakes. </a:t>
            </a:r>
          </a:p>
          <a:p>
            <a:pPr marL="0" indent="0">
              <a:buNone/>
            </a:pPr>
            <a:endParaRPr lang="en-GB" sz="2000" dirty="0"/>
          </a:p>
          <a:p>
            <a:pPr marL="0" indent="0">
              <a:buNone/>
            </a:pPr>
            <a:r>
              <a:rPr lang="en-GB" sz="2000" dirty="0"/>
              <a:t>The disease is not life threatening however it causes severe stomach pains should the sufferer consume these foods. Their gut cannot digest these foods and they will become bloated and uncomfortable.  </a:t>
            </a:r>
          </a:p>
          <a:p>
            <a:pPr marL="0" indent="0">
              <a:buNone/>
            </a:pPr>
            <a:endParaRPr lang="en-GB" dirty="0"/>
          </a:p>
        </p:txBody>
      </p:sp>
      <p:sp>
        <p:nvSpPr>
          <p:cNvPr id="8" name="Text Placeholder 2">
            <a:extLst>
              <a:ext uri="{FF2B5EF4-FFF2-40B4-BE49-F238E27FC236}">
                <a16:creationId xmlns:a16="http://schemas.microsoft.com/office/drawing/2014/main" id="{A3379AA9-222A-4A68-9E1F-08858DD82891}"/>
              </a:ext>
            </a:extLst>
          </p:cNvPr>
          <p:cNvSpPr txBox="1">
            <a:spLocks/>
          </p:cNvSpPr>
          <p:nvPr/>
        </p:nvSpPr>
        <p:spPr>
          <a:xfrm>
            <a:off x="894397" y="3647331"/>
            <a:ext cx="5736625" cy="3240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None/>
            </a:pPr>
            <a:endParaRPr lang="en-GB" sz="2400" dirty="0"/>
          </a:p>
        </p:txBody>
      </p:sp>
      <p:sp>
        <p:nvSpPr>
          <p:cNvPr id="6" name="TextBox 5">
            <a:extLst>
              <a:ext uri="{FF2B5EF4-FFF2-40B4-BE49-F238E27FC236}">
                <a16:creationId xmlns:a16="http://schemas.microsoft.com/office/drawing/2014/main" id="{D11B3D65-5241-44C0-92BE-D068BDD95857}"/>
              </a:ext>
            </a:extLst>
          </p:cNvPr>
          <p:cNvSpPr txBox="1"/>
          <p:nvPr/>
        </p:nvSpPr>
        <p:spPr>
          <a:xfrm>
            <a:off x="7499579" y="4666945"/>
            <a:ext cx="4215537" cy="1754326"/>
          </a:xfrm>
          <a:prstGeom prst="rect">
            <a:avLst/>
          </a:prstGeom>
          <a:noFill/>
        </p:spPr>
        <p:txBody>
          <a:bodyPr wrap="square" rtlCol="0">
            <a:spAutoFit/>
          </a:bodyPr>
          <a:lstStyle/>
          <a:p>
            <a:r>
              <a:rPr lang="en-GB" dirty="0"/>
              <a:t>Gluten free flour is used as an alternative to make bread, cakes and biscuits for coeliac sufferers. This affects the sensory properties of the outcome though and guar gum will have to be used to produce a palatable outcome. </a:t>
            </a:r>
          </a:p>
        </p:txBody>
      </p:sp>
      <p:pic>
        <p:nvPicPr>
          <p:cNvPr id="10" name="Picture 9">
            <a:extLst>
              <a:ext uri="{FF2B5EF4-FFF2-40B4-BE49-F238E27FC236}">
                <a16:creationId xmlns:a16="http://schemas.microsoft.com/office/drawing/2014/main" id="{A5BFE4B9-7CF5-4897-BB6B-82F032E050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5783" y="753238"/>
            <a:ext cx="4878614" cy="2894093"/>
          </a:xfrm>
          <a:prstGeom prst="rect">
            <a:avLst/>
          </a:prstGeom>
        </p:spPr>
      </p:pic>
      <p:pic>
        <p:nvPicPr>
          <p:cNvPr id="12" name="Picture 31" descr="A picture containing drawing&#10;&#10;Description generated with very high confidence">
            <a:extLst>
              <a:ext uri="{FF2B5EF4-FFF2-40B4-BE49-F238E27FC236}">
                <a16:creationId xmlns:a16="http://schemas.microsoft.com/office/drawing/2014/main" id="{A191FDFF-3592-4EE9-BB28-41221FA2A9FE}"/>
              </a:ext>
            </a:extLst>
          </p:cNvPr>
          <p:cNvPicPr>
            <a:picLocks noChangeAspect="1"/>
          </p:cNvPicPr>
          <p:nvPr/>
        </p:nvPicPr>
        <p:blipFill>
          <a:blip r:embed="rId3"/>
          <a:stretch>
            <a:fillRect/>
          </a:stretch>
        </p:blipFill>
        <p:spPr>
          <a:xfrm>
            <a:off x="1837459" y="5275502"/>
            <a:ext cx="901819" cy="901819"/>
          </a:xfrm>
          <a:prstGeom prst="rect">
            <a:avLst/>
          </a:prstGeom>
        </p:spPr>
      </p:pic>
      <p:pic>
        <p:nvPicPr>
          <p:cNvPr id="13" name="Picture 12">
            <a:extLst>
              <a:ext uri="{FF2B5EF4-FFF2-40B4-BE49-F238E27FC236}">
                <a16:creationId xmlns:a16="http://schemas.microsoft.com/office/drawing/2014/main" id="{5BFDD22F-8A2C-4A21-A7E2-C425BC84CBC1}"/>
              </a:ext>
            </a:extLst>
          </p:cNvPr>
          <p:cNvPicPr/>
          <p:nvPr/>
        </p:nvPicPr>
        <p:blipFill>
          <a:blip r:embed="rId4">
            <a:alphaModFix/>
          </a:blip>
          <a:stretch>
            <a:fillRect/>
          </a:stretch>
        </p:blipFill>
        <p:spPr>
          <a:xfrm>
            <a:off x="610814" y="5281864"/>
            <a:ext cx="1090402" cy="895457"/>
          </a:xfrm>
          <a:prstGeom prst="rect">
            <a:avLst/>
          </a:prstGeom>
        </p:spPr>
      </p:pic>
      <p:pic>
        <p:nvPicPr>
          <p:cNvPr id="15" name="Picture 14">
            <a:extLst>
              <a:ext uri="{FF2B5EF4-FFF2-40B4-BE49-F238E27FC236}">
                <a16:creationId xmlns:a16="http://schemas.microsoft.com/office/drawing/2014/main" id="{23457C05-5D72-41B8-B593-B49C2B2C0F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657817"/>
            <a:ext cx="1924360" cy="695437"/>
          </a:xfrm>
          <a:prstGeom prst="rect">
            <a:avLst/>
          </a:prstGeom>
        </p:spPr>
      </p:pic>
      <p:sp>
        <p:nvSpPr>
          <p:cNvPr id="19" name="Rectangle 18">
            <a:extLst>
              <a:ext uri="{FF2B5EF4-FFF2-40B4-BE49-F238E27FC236}">
                <a16:creationId xmlns:a16="http://schemas.microsoft.com/office/drawing/2014/main" id="{72E8D3FB-6E2F-458E-97A7-98464D554A58}"/>
              </a:ext>
            </a:extLst>
          </p:cNvPr>
          <p:cNvSpPr/>
          <p:nvPr/>
        </p:nvSpPr>
        <p:spPr>
          <a:xfrm>
            <a:off x="7489146" y="3896925"/>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a:extLst>
              <a:ext uri="{FF2B5EF4-FFF2-40B4-BE49-F238E27FC236}">
                <a16:creationId xmlns:a16="http://schemas.microsoft.com/office/drawing/2014/main" id="{1393DFA7-EF9E-4FF8-92ED-772857E21D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0049" y="4056800"/>
            <a:ext cx="1828800" cy="485775"/>
          </a:xfrm>
          <a:prstGeom prst="rect">
            <a:avLst/>
          </a:prstGeom>
        </p:spPr>
      </p:pic>
      <p:pic>
        <p:nvPicPr>
          <p:cNvPr id="5" name="Picture 4">
            <a:extLst>
              <a:ext uri="{FF2B5EF4-FFF2-40B4-BE49-F238E27FC236}">
                <a16:creationId xmlns:a16="http://schemas.microsoft.com/office/drawing/2014/main" id="{A1A916F7-81FE-4C0A-B789-83F5203527B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39278" y="642970"/>
            <a:ext cx="3949169" cy="728629"/>
          </a:xfrm>
          <a:prstGeom prst="rect">
            <a:avLst/>
          </a:prstGeom>
        </p:spPr>
      </p:pic>
    </p:spTree>
    <p:extLst>
      <p:ext uri="{BB962C8B-B14F-4D97-AF65-F5344CB8AC3E}">
        <p14:creationId xmlns:p14="http://schemas.microsoft.com/office/powerpoint/2010/main" val="672520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D3ABF04-7EE3-4FED-8023-C4D95690047D}"/>
              </a:ext>
            </a:extLst>
          </p:cNvPr>
          <p:cNvSpPr/>
          <p:nvPr/>
        </p:nvSpPr>
        <p:spPr>
          <a:xfrm>
            <a:off x="247602" y="244929"/>
            <a:ext cx="11819211" cy="6462070"/>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a:xfrm>
            <a:off x="481472" y="1887054"/>
            <a:ext cx="6074672" cy="3600000"/>
          </a:xfrm>
        </p:spPr>
        <p:txBody>
          <a:bodyPr/>
          <a:lstStyle/>
          <a:p>
            <a:pPr marL="0" indent="0">
              <a:spcBef>
                <a:spcPct val="0"/>
              </a:spcBef>
              <a:buNone/>
            </a:pPr>
            <a:r>
              <a:rPr lang="en-GB" altLang="en-US" sz="2000" dirty="0"/>
              <a:t>Coronary heart disease (CHD) is caused by a narrowing of the blood vessels to the heart. This reduces the flow of blood to the heart.</a:t>
            </a:r>
          </a:p>
          <a:p>
            <a:pPr marL="0" indent="0">
              <a:spcBef>
                <a:spcPct val="0"/>
              </a:spcBef>
              <a:buNone/>
            </a:pPr>
            <a:endParaRPr lang="en-GB" altLang="en-US" sz="2000" dirty="0"/>
          </a:p>
          <a:p>
            <a:pPr marL="0" indent="0">
              <a:spcBef>
                <a:spcPct val="0"/>
              </a:spcBef>
              <a:buNone/>
            </a:pPr>
            <a:r>
              <a:rPr lang="en-GB" altLang="en-US" sz="2000" dirty="0"/>
              <a:t>If one of the blood vessels becomes completely blocked, the blood supply to part of the heart stops and that part is damaged. This is called a heart attack.</a:t>
            </a:r>
          </a:p>
          <a:p>
            <a:pPr marL="0" indent="0">
              <a:buNone/>
            </a:pPr>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75975" y="1193800"/>
            <a:ext cx="3340633" cy="2003446"/>
          </a:xfrm>
          <a:prstGeom prst="rect">
            <a:avLst/>
          </a:prstGeom>
          <a:ln>
            <a:noFill/>
          </a:ln>
          <a:effectLst>
            <a:outerShdw blurRad="292100" dist="139700" dir="2700000" algn="tl" rotWithShape="0">
              <a:srgbClr val="333333">
                <a:alpha val="65000"/>
              </a:srgbClr>
            </a:outerShdw>
          </a:effectLst>
        </p:spPr>
      </p:pic>
      <p:sp>
        <p:nvSpPr>
          <p:cNvPr id="5" name="Subtitle 2">
            <a:extLst>
              <a:ext uri="{FF2B5EF4-FFF2-40B4-BE49-F238E27FC236}">
                <a16:creationId xmlns:a16="http://schemas.microsoft.com/office/drawing/2014/main" id="{B72FEDF7-1AFB-4915-B270-F791D06A343B}"/>
              </a:ext>
            </a:extLst>
          </p:cNvPr>
          <p:cNvSpPr txBox="1">
            <a:spLocks/>
          </p:cNvSpPr>
          <p:nvPr/>
        </p:nvSpPr>
        <p:spPr>
          <a:xfrm>
            <a:off x="680422" y="3991136"/>
            <a:ext cx="5754038" cy="326775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000" dirty="0"/>
              <a:t>It is estimated 7 million people in the UK are living with Coronary heart disease (CHD), which costs the NHS £6.8 billion a year. CHD is the leading cause of death in the UK, with around 1 person dying from CHD every 8 minutes. </a:t>
            </a:r>
          </a:p>
          <a:p>
            <a:r>
              <a:rPr lang="en-GB" sz="2000" dirty="0"/>
              <a:t>However, it is believed 80% of CHD and strokes could be prevented by changes to lifestyle factors, such as diet, physical activity and smoking.</a:t>
            </a:r>
          </a:p>
          <a:p>
            <a:endParaRPr lang="en-GB" dirty="0"/>
          </a:p>
        </p:txBody>
      </p:sp>
      <p:sp>
        <p:nvSpPr>
          <p:cNvPr id="6" name="Subtitle 2">
            <a:extLst>
              <a:ext uri="{FF2B5EF4-FFF2-40B4-BE49-F238E27FC236}">
                <a16:creationId xmlns:a16="http://schemas.microsoft.com/office/drawing/2014/main" id="{631BECA1-F6C7-4393-BF51-8966731DCBB4}"/>
              </a:ext>
            </a:extLst>
          </p:cNvPr>
          <p:cNvSpPr txBox="1">
            <a:spLocks/>
          </p:cNvSpPr>
          <p:nvPr/>
        </p:nvSpPr>
        <p:spPr>
          <a:xfrm>
            <a:off x="6988964" y="3851685"/>
            <a:ext cx="5018314" cy="1949355"/>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ct val="0"/>
              </a:spcBef>
            </a:pPr>
            <a:r>
              <a:rPr lang="en-GB" altLang="en-US" sz="2300" dirty="0">
                <a:latin typeface="Arial" panose="020B0604020202020204" pitchFamily="34" charset="0"/>
                <a:cs typeface="Arial" panose="020B0604020202020204" pitchFamily="34" charset="0"/>
              </a:rPr>
              <a:t>Changes to the diet to reduce the risk of CHD include:</a:t>
            </a:r>
          </a:p>
          <a:p>
            <a:pPr>
              <a:spcBef>
                <a:spcPct val="0"/>
              </a:spcBef>
            </a:pPr>
            <a:endParaRPr lang="en-GB" altLang="en-US" sz="2300" dirty="0">
              <a:latin typeface="Arial" panose="020B0604020202020204" pitchFamily="34" charset="0"/>
              <a:cs typeface="Arial" panose="020B0604020202020204" pitchFamily="34" charset="0"/>
            </a:endParaRPr>
          </a:p>
          <a:p>
            <a:pPr>
              <a:lnSpc>
                <a:spcPct val="150000"/>
              </a:lnSpc>
              <a:spcBef>
                <a:spcPct val="0"/>
              </a:spcBef>
            </a:pPr>
            <a:r>
              <a:rPr lang="en-GB" altLang="en-US" sz="2300" dirty="0">
                <a:latin typeface="Arial" panose="020B0604020202020204" pitchFamily="34" charset="0"/>
                <a:cs typeface="Arial" panose="020B0604020202020204" pitchFamily="34" charset="0"/>
              </a:rPr>
              <a:t>increasing oily fish intake;</a:t>
            </a:r>
          </a:p>
          <a:p>
            <a:pPr>
              <a:lnSpc>
                <a:spcPct val="150000"/>
              </a:lnSpc>
              <a:spcBef>
                <a:spcPct val="0"/>
              </a:spcBef>
            </a:pPr>
            <a:r>
              <a:rPr lang="en-GB" altLang="en-US" sz="2300" dirty="0">
                <a:latin typeface="Arial" panose="020B0604020202020204" pitchFamily="34" charset="0"/>
                <a:cs typeface="Arial" panose="020B0604020202020204" pitchFamily="34" charset="0"/>
              </a:rPr>
              <a:t>reducing salt intake;</a:t>
            </a:r>
          </a:p>
          <a:p>
            <a:pPr>
              <a:lnSpc>
                <a:spcPct val="150000"/>
              </a:lnSpc>
              <a:spcBef>
                <a:spcPct val="0"/>
              </a:spcBef>
            </a:pPr>
            <a:r>
              <a:rPr lang="en-GB" altLang="en-US" sz="2300" dirty="0">
                <a:latin typeface="Arial" panose="020B0604020202020204" pitchFamily="34" charset="0"/>
                <a:cs typeface="Arial" panose="020B0604020202020204" pitchFamily="34" charset="0"/>
              </a:rPr>
              <a:t>increase fruit and vegetables;</a:t>
            </a:r>
          </a:p>
          <a:p>
            <a:pPr>
              <a:lnSpc>
                <a:spcPct val="150000"/>
              </a:lnSpc>
              <a:spcBef>
                <a:spcPct val="0"/>
              </a:spcBef>
            </a:pPr>
            <a:r>
              <a:rPr lang="en-GB" altLang="en-US" sz="2300" dirty="0">
                <a:latin typeface="Arial" panose="020B0604020202020204" pitchFamily="34" charset="0"/>
                <a:cs typeface="Arial" panose="020B0604020202020204" pitchFamily="34" charset="0"/>
              </a:rPr>
              <a:t>decreasing alcohol consumption.</a:t>
            </a:r>
          </a:p>
          <a:p>
            <a:endParaRPr lang="en-GB" dirty="0"/>
          </a:p>
        </p:txBody>
      </p:sp>
      <p:pic>
        <p:nvPicPr>
          <p:cNvPr id="8" name="Picture 31" descr="A picture containing drawing&#10;&#10;Description generated with very high confidence">
            <a:extLst>
              <a:ext uri="{FF2B5EF4-FFF2-40B4-BE49-F238E27FC236}">
                <a16:creationId xmlns:a16="http://schemas.microsoft.com/office/drawing/2014/main" id="{EFAAAC65-C4B6-4B78-9D68-34AF80371AC3}"/>
              </a:ext>
            </a:extLst>
          </p:cNvPr>
          <p:cNvPicPr>
            <a:picLocks noChangeAspect="1"/>
          </p:cNvPicPr>
          <p:nvPr/>
        </p:nvPicPr>
        <p:blipFill>
          <a:blip r:embed="rId3"/>
          <a:stretch>
            <a:fillRect/>
          </a:stretch>
        </p:blipFill>
        <p:spPr>
          <a:xfrm>
            <a:off x="10806123" y="5667743"/>
            <a:ext cx="901819" cy="901819"/>
          </a:xfrm>
          <a:prstGeom prst="rect">
            <a:avLst/>
          </a:prstGeom>
        </p:spPr>
      </p:pic>
      <p:pic>
        <p:nvPicPr>
          <p:cNvPr id="9" name="Picture 8">
            <a:extLst>
              <a:ext uri="{FF2B5EF4-FFF2-40B4-BE49-F238E27FC236}">
                <a16:creationId xmlns:a16="http://schemas.microsoft.com/office/drawing/2014/main" id="{D0C70005-C2A3-483D-9E4A-4097BD462594}"/>
              </a:ext>
            </a:extLst>
          </p:cNvPr>
          <p:cNvPicPr/>
          <p:nvPr/>
        </p:nvPicPr>
        <p:blipFill>
          <a:blip r:embed="rId4">
            <a:alphaModFix/>
          </a:blip>
          <a:stretch>
            <a:fillRect/>
          </a:stretch>
        </p:blipFill>
        <p:spPr>
          <a:xfrm>
            <a:off x="9305729" y="5730752"/>
            <a:ext cx="1090402" cy="895457"/>
          </a:xfrm>
          <a:prstGeom prst="rect">
            <a:avLst/>
          </a:prstGeom>
        </p:spPr>
      </p:pic>
      <p:sp>
        <p:nvSpPr>
          <p:cNvPr id="10" name="Rectangle 9">
            <a:extLst>
              <a:ext uri="{FF2B5EF4-FFF2-40B4-BE49-F238E27FC236}">
                <a16:creationId xmlns:a16="http://schemas.microsoft.com/office/drawing/2014/main" id="{E144EBCD-201B-4E80-8CA0-0F0EBFDF11A0}"/>
              </a:ext>
            </a:extLst>
          </p:cNvPr>
          <p:cNvSpPr/>
          <p:nvPr/>
        </p:nvSpPr>
        <p:spPr>
          <a:xfrm>
            <a:off x="610814" y="1012368"/>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8156DE82-32F3-40BE-829E-44739D02F7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14" y="1053656"/>
            <a:ext cx="1924360" cy="695437"/>
          </a:xfrm>
          <a:prstGeom prst="rect">
            <a:avLst/>
          </a:prstGeom>
        </p:spPr>
      </p:pic>
      <p:sp>
        <p:nvSpPr>
          <p:cNvPr id="12" name="Rectangle 11">
            <a:extLst>
              <a:ext uri="{FF2B5EF4-FFF2-40B4-BE49-F238E27FC236}">
                <a16:creationId xmlns:a16="http://schemas.microsoft.com/office/drawing/2014/main" id="{B67024F6-2C44-4AB6-9EA0-D949D38394FD}"/>
              </a:ext>
            </a:extLst>
          </p:cNvPr>
          <p:cNvSpPr/>
          <p:nvPr/>
        </p:nvSpPr>
        <p:spPr>
          <a:xfrm>
            <a:off x="7113587" y="2981633"/>
            <a:ext cx="1920115" cy="7456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3F563ADC-B9CF-4D9A-9E66-FE264FFDC4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4902" y="3153559"/>
            <a:ext cx="1828800" cy="485775"/>
          </a:xfrm>
          <a:prstGeom prst="rect">
            <a:avLst/>
          </a:prstGeom>
        </p:spPr>
      </p:pic>
      <p:pic>
        <p:nvPicPr>
          <p:cNvPr id="16" name="Picture 15">
            <a:extLst>
              <a:ext uri="{FF2B5EF4-FFF2-40B4-BE49-F238E27FC236}">
                <a16:creationId xmlns:a16="http://schemas.microsoft.com/office/drawing/2014/main" id="{9580A7D3-29CB-4C0B-BC8D-326B77F4EDE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17569" y="482587"/>
            <a:ext cx="5222471" cy="958965"/>
          </a:xfrm>
          <a:prstGeom prst="rect">
            <a:avLst/>
          </a:prstGeom>
        </p:spPr>
      </p:pic>
    </p:spTree>
    <p:extLst>
      <p:ext uri="{BB962C8B-B14F-4D97-AF65-F5344CB8AC3E}">
        <p14:creationId xmlns:p14="http://schemas.microsoft.com/office/powerpoint/2010/main" val="2953654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B53A53A6AC0834CB7AE106B51E83CC1" ma:contentTypeVersion="34" ma:contentTypeDescription="Create a new document." ma:contentTypeScope="" ma:versionID="adba55b4a197d4a5c42d47494102f8a6">
  <xsd:schema xmlns:xsd="http://www.w3.org/2001/XMLSchema" xmlns:xs="http://www.w3.org/2001/XMLSchema" xmlns:p="http://schemas.microsoft.com/office/2006/metadata/properties" xmlns:ns1="http://schemas.microsoft.com/sharepoint/v3" xmlns:ns3="e8eb7d5e-0f43-4d7c-9ede-4a25dc3993c6" xmlns:ns4="1d24635c-9b6a-4be4-85eb-13301a09637f" targetNamespace="http://schemas.microsoft.com/office/2006/metadata/properties" ma:root="true" ma:fieldsID="e95485e87ce4755e3e89cd9a5d83867b" ns1:_="" ns3:_="" ns4:_="">
    <xsd:import namespace="http://schemas.microsoft.com/sharepoint/v3"/>
    <xsd:import namespace="e8eb7d5e-0f43-4d7c-9ede-4a25dc3993c6"/>
    <xsd:import namespace="1d24635c-9b6a-4be4-85eb-13301a09637f"/>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1:_ip_UnifiedCompliancePolicyProperties" minOccurs="0"/>
                <xsd:element ref="ns1:_ip_UnifiedCompliancePolicyUIAc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NotebookType" minOccurs="0"/>
                <xsd:element ref="ns4:FolderType" minOccurs="0"/>
                <xsd:element ref="ns4:CultureName" minOccurs="0"/>
                <xsd:element ref="ns4:AppVersion" minOccurs="0"/>
                <xsd:element ref="ns4:TeamsChannelId" minOccurs="0"/>
                <xsd:element ref="ns4:Owner" minOccurs="0"/>
                <xsd:element ref="ns4:Math_Settings" minOccurs="0"/>
                <xsd:element ref="ns4:DefaultSectionNames" minOccurs="0"/>
                <xsd:element ref="ns4:Templates" minOccurs="0"/>
                <xsd:element ref="ns4:Teachers" minOccurs="0"/>
                <xsd:element ref="ns4:Students" minOccurs="0"/>
                <xsd:element ref="ns4:Student_Groups" minOccurs="0"/>
                <xsd:element ref="ns4:Distribution_Groups" minOccurs="0"/>
                <xsd:element ref="ns4:LMS_Mapping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IsNotebookLocked"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3" nillable="true" ma:displayName="Unified Compliance Policy Properties" ma:hidden="true" ma:internalName="_ip_UnifiedCompliancePolicyProperties">
      <xsd:simpleType>
        <xsd:restriction base="dms:Note"/>
      </xsd:simpleType>
    </xsd:element>
    <xsd:element name="_ip_UnifiedCompliancePolicyUIAction" ma:index="1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eb7d5e-0f43-4d7c-9ede-4a25dc3993c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24635c-9b6a-4be4-85eb-13301a09637f"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NotebookType" ma:index="21" nillable="true" ma:displayName="Notebook Type" ma:internalName="NotebookType">
      <xsd:simpleType>
        <xsd:restriction base="dms:Text"/>
      </xsd:simpleType>
    </xsd:element>
    <xsd:element name="FolderType" ma:index="22" nillable="true" ma:displayName="Folder Type" ma:internalName="FolderType">
      <xsd:simpleType>
        <xsd:restriction base="dms:Text"/>
      </xsd:simpleType>
    </xsd:element>
    <xsd:element name="CultureName" ma:index="23" nillable="true" ma:displayName="Culture Name" ma:internalName="CultureName">
      <xsd:simpleType>
        <xsd:restriction base="dms:Text"/>
      </xsd:simpleType>
    </xsd:element>
    <xsd:element name="AppVersion" ma:index="24" nillable="true" ma:displayName="App Version" ma:internalName="AppVersion">
      <xsd:simpleType>
        <xsd:restriction base="dms:Text"/>
      </xsd:simpleType>
    </xsd:element>
    <xsd:element name="TeamsChannelId" ma:index="25" nillable="true" ma:displayName="Teams Channel Id" ma:internalName="TeamsChannelId">
      <xsd:simpleType>
        <xsd:restriction base="dms:Text"/>
      </xsd:simpleType>
    </xsd:element>
    <xsd:element name="Owner" ma:index="26"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7" nillable="true" ma:displayName="Math Settings" ma:internalName="Math_Settings">
      <xsd:simpleType>
        <xsd:restriction base="dms:Text"/>
      </xsd:simpleType>
    </xsd:element>
    <xsd:element name="DefaultSectionNames" ma:index="28" nillable="true" ma:displayName="Default Section Names" ma:internalName="DefaultSectionNames">
      <xsd:simpleType>
        <xsd:restriction base="dms:Note">
          <xsd:maxLength value="255"/>
        </xsd:restriction>
      </xsd:simpleType>
    </xsd:element>
    <xsd:element name="Templates" ma:index="29" nillable="true" ma:displayName="Templates" ma:internalName="Templates">
      <xsd:simpleType>
        <xsd:restriction base="dms:Note">
          <xsd:maxLength value="255"/>
        </xsd:restriction>
      </xsd:simpleType>
    </xsd:element>
    <xsd:element name="Teachers" ma:index="30"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31"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32"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33" nillable="true" ma:displayName="Distribution Groups" ma:internalName="Distribution_Groups">
      <xsd:simpleType>
        <xsd:restriction base="dms:Note">
          <xsd:maxLength value="255"/>
        </xsd:restriction>
      </xsd:simpleType>
    </xsd:element>
    <xsd:element name="LMS_Mappings" ma:index="34" nillable="true" ma:displayName="LMS Mappings" ma:internalName="LMS_Mappings">
      <xsd:simpleType>
        <xsd:restriction base="dms:Note">
          <xsd:maxLength value="255"/>
        </xsd:restriction>
      </xsd:simpleType>
    </xsd:element>
    <xsd:element name="Invited_Teachers" ma:index="35" nillable="true" ma:displayName="Invited Teachers" ma:internalName="Invited_Teachers">
      <xsd:simpleType>
        <xsd:restriction base="dms:Note">
          <xsd:maxLength value="255"/>
        </xsd:restriction>
      </xsd:simpleType>
    </xsd:element>
    <xsd:element name="Invited_Students" ma:index="36" nillable="true" ma:displayName="Invited Students" ma:internalName="Invited_Students">
      <xsd:simpleType>
        <xsd:restriction base="dms:Note">
          <xsd:maxLength value="255"/>
        </xsd:restriction>
      </xsd:simpleType>
    </xsd:element>
    <xsd:element name="Self_Registration_Enabled" ma:index="37" nillable="true" ma:displayName="Self Registration Enabled" ma:internalName="Self_Registration_Enabled">
      <xsd:simpleType>
        <xsd:restriction base="dms:Boolean"/>
      </xsd:simpleType>
    </xsd:element>
    <xsd:element name="Has_Teacher_Only_SectionGroup" ma:index="38" nillable="true" ma:displayName="Has Teacher Only SectionGroup" ma:internalName="Has_Teacher_Only_SectionGroup">
      <xsd:simpleType>
        <xsd:restriction base="dms:Boolean"/>
      </xsd:simpleType>
    </xsd:element>
    <xsd:element name="Is_Collaboration_Space_Locked" ma:index="39" nillable="true" ma:displayName="Is Collaboration Space Locked" ma:internalName="Is_Collaboration_Space_Locked">
      <xsd:simpleType>
        <xsd:restriction base="dms:Boolean"/>
      </xsd:simpleType>
    </xsd:element>
    <xsd:element name="IsNotebookLocked" ma:index="40" nillable="true" ma:displayName="Is Notebook Locked" ma:internalName="IsNotebookLocked">
      <xsd:simpleType>
        <xsd:restriction base="dms:Boolean"/>
      </xsd:simpleType>
    </xsd:element>
    <xsd:element name="MediaServiceDateTaken" ma:index="41"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ath_Settings xmlns="1d24635c-9b6a-4be4-85eb-13301a09637f" xsi:nil="true"/>
    <_ip_UnifiedCompliancePolicyUIAction xmlns="http://schemas.microsoft.com/sharepoint/v3" xsi:nil="true"/>
    <Owner xmlns="1d24635c-9b6a-4be4-85eb-13301a09637f">
      <UserInfo>
        <DisplayName/>
        <AccountId xsi:nil="true"/>
        <AccountType/>
      </UserInfo>
    </Owner>
    <Is_Collaboration_Space_Locked xmlns="1d24635c-9b6a-4be4-85eb-13301a09637f" xsi:nil="true"/>
    <FolderType xmlns="1d24635c-9b6a-4be4-85eb-13301a09637f" xsi:nil="true"/>
    <Student_Groups xmlns="1d24635c-9b6a-4be4-85eb-13301a09637f">
      <UserInfo>
        <DisplayName/>
        <AccountId xsi:nil="true"/>
        <AccountType/>
      </UserInfo>
    </Student_Groups>
    <AppVersion xmlns="1d24635c-9b6a-4be4-85eb-13301a09637f" xsi:nil="true"/>
    <Invited_Teachers xmlns="1d24635c-9b6a-4be4-85eb-13301a09637f" xsi:nil="true"/>
    <Invited_Students xmlns="1d24635c-9b6a-4be4-85eb-13301a09637f" xsi:nil="true"/>
    <Students xmlns="1d24635c-9b6a-4be4-85eb-13301a09637f">
      <UserInfo>
        <DisplayName/>
        <AccountId xsi:nil="true"/>
        <AccountType/>
      </UserInfo>
    </Students>
    <_ip_UnifiedCompliancePolicyProperties xmlns="http://schemas.microsoft.com/sharepoint/v3" xsi:nil="true"/>
    <TeamsChannelId xmlns="1d24635c-9b6a-4be4-85eb-13301a09637f" xsi:nil="true"/>
    <Templates xmlns="1d24635c-9b6a-4be4-85eb-13301a09637f" xsi:nil="true"/>
    <Self_Registration_Enabled xmlns="1d24635c-9b6a-4be4-85eb-13301a09637f" xsi:nil="true"/>
    <Has_Teacher_Only_SectionGroup xmlns="1d24635c-9b6a-4be4-85eb-13301a09637f" xsi:nil="true"/>
    <CultureName xmlns="1d24635c-9b6a-4be4-85eb-13301a09637f" xsi:nil="true"/>
    <Distribution_Groups xmlns="1d24635c-9b6a-4be4-85eb-13301a09637f" xsi:nil="true"/>
    <IsNotebookLocked xmlns="1d24635c-9b6a-4be4-85eb-13301a09637f" xsi:nil="true"/>
    <NotebookType xmlns="1d24635c-9b6a-4be4-85eb-13301a09637f" xsi:nil="true"/>
    <Teachers xmlns="1d24635c-9b6a-4be4-85eb-13301a09637f">
      <UserInfo>
        <DisplayName/>
        <AccountId xsi:nil="true"/>
        <AccountType/>
      </UserInfo>
    </Teachers>
    <LMS_Mappings xmlns="1d24635c-9b6a-4be4-85eb-13301a09637f" xsi:nil="true"/>
    <DefaultSectionNames xmlns="1d24635c-9b6a-4be4-85eb-13301a09637f" xsi:nil="true"/>
  </documentManagement>
</p:properties>
</file>

<file path=customXml/itemProps1.xml><?xml version="1.0" encoding="utf-8"?>
<ds:datastoreItem xmlns:ds="http://schemas.openxmlformats.org/officeDocument/2006/customXml" ds:itemID="{D699CE0D-97E9-4328-B5EB-FC8A9D7A5741}">
  <ds:schemaRefs>
    <ds:schemaRef ds:uri="http://schemas.microsoft.com/sharepoint/v3/contenttype/forms"/>
  </ds:schemaRefs>
</ds:datastoreItem>
</file>

<file path=customXml/itemProps2.xml><?xml version="1.0" encoding="utf-8"?>
<ds:datastoreItem xmlns:ds="http://schemas.openxmlformats.org/officeDocument/2006/customXml" ds:itemID="{8CFE5921-7F99-4744-B4C4-CC1FC6DA88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8eb7d5e-0f43-4d7c-9ede-4a25dc3993c6"/>
    <ds:schemaRef ds:uri="1d24635c-9b6a-4be4-85eb-13301a0963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9270FFD-04C2-49B9-A317-3A8797482B8C}">
  <ds:schemaRefs>
    <ds:schemaRef ds:uri="http://schemas.microsoft.com/sharepoint/v3"/>
    <ds:schemaRef ds:uri="http://schemas.microsoft.com/office/2006/documentManagement/types"/>
    <ds:schemaRef ds:uri="http://www.w3.org/XML/1998/namespace"/>
    <ds:schemaRef ds:uri="http://purl.org/dc/terms/"/>
    <ds:schemaRef ds:uri="http://schemas.microsoft.com/office/2006/metadata/properties"/>
    <ds:schemaRef ds:uri="http://purl.org/dc/dcmitype/"/>
    <ds:schemaRef ds:uri="http://schemas.openxmlformats.org/package/2006/metadata/core-properties"/>
    <ds:schemaRef ds:uri="1d24635c-9b6a-4be4-85eb-13301a09637f"/>
    <ds:schemaRef ds:uri="http://schemas.microsoft.com/office/infopath/2007/PartnerControls"/>
    <ds:schemaRef ds:uri="e8eb7d5e-0f43-4d7c-9ede-4a25dc3993c6"/>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1501</TotalTime>
  <Words>1387</Words>
  <Application>Microsoft Office PowerPoint</Application>
  <PresentationFormat>Widescreen</PresentationFormat>
  <Paragraphs>95</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PowerPoint Presentation</vt:lpstr>
      <vt:lpstr>Task 1: Create a table as below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Fawcett, M (SHS Teacher)</dc:creator>
  <cp:lastModifiedBy>Taylor, H (SHS Staff)</cp:lastModifiedBy>
  <cp:revision>47</cp:revision>
  <dcterms:created xsi:type="dcterms:W3CDTF">2020-10-02T08:20:28Z</dcterms:created>
  <dcterms:modified xsi:type="dcterms:W3CDTF">2020-10-13T09:18:34Z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0x0101000B53A53A6AC0834CB7AE106B51E83CC1</vt:lpwstr>
  </property>
</Properties>
</file>